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21.svg" ContentType="image/svg+xml"/>
  <Override PartName="/ppt/media/image23.svg" ContentType="image/svg+xml"/>
  <Override PartName="/ppt/media/image25.svg" ContentType="image/svg+xml"/>
  <Override PartName="/ppt/media/image27.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48"/>
  </p:handoutMasterIdLst>
  <p:sldIdLst>
    <p:sldId id="256" r:id="rId3"/>
    <p:sldId id="257" r:id="rId5"/>
    <p:sldId id="307" r:id="rId6"/>
    <p:sldId id="310" r:id="rId7"/>
    <p:sldId id="311" r:id="rId8"/>
    <p:sldId id="313" r:id="rId9"/>
    <p:sldId id="314" r:id="rId10"/>
    <p:sldId id="315" r:id="rId11"/>
    <p:sldId id="316" r:id="rId12"/>
    <p:sldId id="317" r:id="rId13"/>
    <p:sldId id="388" r:id="rId14"/>
    <p:sldId id="389" r:id="rId15"/>
    <p:sldId id="425" r:id="rId16"/>
    <p:sldId id="428" r:id="rId17"/>
    <p:sldId id="320" r:id="rId18"/>
    <p:sldId id="269" r:id="rId19"/>
    <p:sldId id="277" r:id="rId20"/>
    <p:sldId id="335" r:id="rId21"/>
    <p:sldId id="281" r:id="rId22"/>
    <p:sldId id="403" r:id="rId23"/>
    <p:sldId id="404" r:id="rId24"/>
    <p:sldId id="405" r:id="rId25"/>
    <p:sldId id="429" r:id="rId26"/>
    <p:sldId id="336" r:id="rId27"/>
    <p:sldId id="396" r:id="rId28"/>
    <p:sldId id="369" r:id="rId29"/>
    <p:sldId id="406" r:id="rId30"/>
    <p:sldId id="298" r:id="rId31"/>
    <p:sldId id="337" r:id="rId32"/>
    <p:sldId id="338" r:id="rId33"/>
    <p:sldId id="421" r:id="rId34"/>
    <p:sldId id="422" r:id="rId35"/>
    <p:sldId id="423" r:id="rId36"/>
    <p:sldId id="424" r:id="rId37"/>
    <p:sldId id="433" r:id="rId38"/>
    <p:sldId id="434" r:id="rId39"/>
    <p:sldId id="435" r:id="rId40"/>
    <p:sldId id="436" r:id="rId41"/>
    <p:sldId id="437" r:id="rId42"/>
    <p:sldId id="407" r:id="rId43"/>
    <p:sldId id="401" r:id="rId44"/>
    <p:sldId id="402" r:id="rId45"/>
    <p:sldId id="432" r:id="rId46"/>
    <p:sldId id="261" r:id="rId47"/>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1DD4340F-2C1C-426F-BB9E-D05504D66000}">
          <p14:sldIdLst>
            <p14:sldId id="256"/>
          </p14:sldIdLst>
        </p14:section>
        <p14:section name="无标题节" id="{3C24907C-4D17-44CA-BB1A-B095E81279D7}">
          <p14:sldIdLst>
            <p14:sldId id="257"/>
            <p14:sldId id="307"/>
            <p14:sldId id="310"/>
            <p14:sldId id="311"/>
            <p14:sldId id="313"/>
            <p14:sldId id="314"/>
            <p14:sldId id="315"/>
            <p14:sldId id="316"/>
            <p14:sldId id="317"/>
            <p14:sldId id="388"/>
            <p14:sldId id="389"/>
            <p14:sldId id="425"/>
            <p14:sldId id="428"/>
            <p14:sldId id="320"/>
            <p14:sldId id="269"/>
            <p14:sldId id="277"/>
            <p14:sldId id="335"/>
            <p14:sldId id="281"/>
            <p14:sldId id="403"/>
            <p14:sldId id="404"/>
            <p14:sldId id="405"/>
            <p14:sldId id="429"/>
            <p14:sldId id="336"/>
            <p14:sldId id="396"/>
            <p14:sldId id="369"/>
            <p14:sldId id="406"/>
            <p14:sldId id="298"/>
            <p14:sldId id="337"/>
            <p14:sldId id="338"/>
            <p14:sldId id="421"/>
            <p14:sldId id="422"/>
            <p14:sldId id="423"/>
            <p14:sldId id="424"/>
            <p14:sldId id="433"/>
            <p14:sldId id="434"/>
            <p14:sldId id="435"/>
            <p14:sldId id="436"/>
            <p14:sldId id="437"/>
            <p14:sldId id="407"/>
            <p14:sldId id="401"/>
            <p14:sldId id="402"/>
            <p14:sldId id="432"/>
            <p14:sldId id="261"/>
          </p14:sldIdLst>
        </p14:section>
      </p14:sectionLst>
    </p:ext>
    <p:ext uri="{EFAFB233-063F-42B5-8137-9DF3F51BA10A}">
      <p15:sldGuideLst xmlns:p15="http://schemas.microsoft.com/office/powerpoint/2012/main">
        <p15:guide id="1" orient="horz" pos="2140" userDrawn="1">
          <p15:clr>
            <a:srgbClr val="A4A3A4"/>
          </p15:clr>
        </p15:guide>
        <p15:guide id="2" pos="395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ilei li" initials="bl" lastIdx="13" clrIdx="0"/>
  <p:cmAuthor id="2" name="Simeng Li" initials="SL"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2CA"/>
    <a:srgbClr val="30C0B4"/>
    <a:srgbClr val="7030A0"/>
    <a:srgbClr val="00BAAF"/>
    <a:srgbClr val="5B9BD5"/>
    <a:srgbClr val="43B1B8"/>
    <a:srgbClr val="43B2B8"/>
    <a:srgbClr val="B2B2B2"/>
    <a:srgbClr val="202020"/>
    <a:srgbClr val="3232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80" autoAdjust="0"/>
    <p:restoredTop sz="86395"/>
  </p:normalViewPr>
  <p:slideViewPr>
    <p:cSldViewPr snapToGrid="0" showGuides="1">
      <p:cViewPr varScale="1">
        <p:scale>
          <a:sx n="107" d="100"/>
          <a:sy n="107" d="100"/>
        </p:scale>
        <p:origin x="1157" y="82"/>
      </p:cViewPr>
      <p:guideLst>
        <p:guide orient="horz" pos="2140"/>
        <p:guide pos="3950"/>
      </p:guideLst>
    </p:cSldViewPr>
  </p:slideViewPr>
  <p:outlineViewPr>
    <p:cViewPr>
      <p:scale>
        <a:sx n="33" d="100"/>
        <a:sy n="33" d="100"/>
      </p:scale>
      <p:origin x="0" y="0"/>
    </p:cViewPr>
  </p:outlin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2" Type="http://schemas.openxmlformats.org/officeDocument/2006/relationships/commentAuthors" Target="commentAuthors.xml"/><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 Target="slides/slide2.xml"/><Relationship Id="rId49" Type="http://schemas.openxmlformats.org/officeDocument/2006/relationships/presProps" Target="presProps.xml"/><Relationship Id="rId48" Type="http://schemas.openxmlformats.org/officeDocument/2006/relationships/handoutMaster" Target="handoutMasters/handoutMaster1.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2625A15-B0C6-48C2-A4E2-24842C4D3183}"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sz="1200" b="1" kern="1200" dirty="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2625A15-B0C6-48C2-A4E2-24842C4D3183}"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sz="1200" b="1" kern="1200" dirty="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2625A15-B0C6-48C2-A4E2-24842C4D3183}"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sz="1200" b="1" kern="1200" dirty="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2625A15-B0C6-48C2-A4E2-24842C4D3183}"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《2021</a:t>
            </a:r>
            <a:r>
              <a:rPr lang="zh-CN" altLang="en-US" dirty="0"/>
              <a:t>年全国未成年人互联网使用情况研究报告</a:t>
            </a:r>
            <a:r>
              <a:rPr lang="en-US" altLang="zh-CN" dirty="0"/>
              <a:t>》</a:t>
            </a:r>
            <a:r>
              <a:rPr lang="zh-CN" altLang="en-US" dirty="0"/>
              <a:t>为共青团中央维护青少年权益部和中国互联网络信息中心</a:t>
            </a:r>
            <a:r>
              <a:rPr lang="en-US" altLang="zh-CN" dirty="0"/>
              <a:t>(CNNIC)</a:t>
            </a:r>
            <a:r>
              <a:rPr lang="zh-CN" altLang="en-US" dirty="0"/>
              <a:t>联合发布</a:t>
            </a:r>
            <a:endParaRPr lang="en-US" altLang="zh-CN" dirty="0"/>
          </a:p>
          <a:p>
            <a:r>
              <a:rPr lang="en-US" altLang="zh-CN" b="0" i="0" dirty="0">
                <a:solidFill>
                  <a:srgbClr val="666666"/>
                </a:solidFill>
                <a:effectLst/>
                <a:highlight>
                  <a:srgbClr val="FFFFFF"/>
                </a:highlight>
                <a:latin typeface="微软雅黑" panose="020B0503020204020204" pitchFamily="34" charset="-122"/>
                <a:ea typeface="微软雅黑" panose="020B0503020204020204" pitchFamily="34" charset="-122"/>
              </a:rPr>
              <a:t>[1]</a:t>
            </a:r>
            <a:r>
              <a:rPr lang="zh-CN" altLang="en-US" b="0" i="0" dirty="0">
                <a:solidFill>
                  <a:srgbClr val="666666"/>
                </a:solidFill>
                <a:effectLst/>
                <a:highlight>
                  <a:srgbClr val="FFFFFF"/>
                </a:highlight>
                <a:latin typeface="微软雅黑" panose="020B0503020204020204" pitchFamily="34" charset="-122"/>
                <a:ea typeface="微软雅黑" panose="020B0503020204020204" pitchFamily="34" charset="-122"/>
              </a:rPr>
              <a:t>宁彦锋</a:t>
            </a:r>
            <a:r>
              <a:rPr lang="en-US" altLang="zh-CN" b="0" i="0" dirty="0">
                <a:solidFill>
                  <a:srgbClr val="666666"/>
                </a:solidFill>
                <a:effectLst/>
                <a:highlight>
                  <a:srgbClr val="FFFFFF"/>
                </a:highlight>
                <a:latin typeface="微软雅黑" panose="020B0503020204020204" pitchFamily="34" charset="-122"/>
                <a:ea typeface="微软雅黑" panose="020B0503020204020204" pitchFamily="34" charset="-122"/>
              </a:rPr>
              <a:t>.</a:t>
            </a:r>
            <a:r>
              <a:rPr lang="zh-CN" altLang="en-US" b="0" i="0" dirty="0">
                <a:solidFill>
                  <a:srgbClr val="666666"/>
                </a:solidFill>
                <a:effectLst/>
                <a:highlight>
                  <a:srgbClr val="FFFFFF"/>
                </a:highlight>
                <a:latin typeface="微软雅黑" panose="020B0503020204020204" pitchFamily="34" charset="-122"/>
                <a:ea typeface="微软雅黑" panose="020B0503020204020204" pitchFamily="34" charset="-122"/>
              </a:rPr>
              <a:t>青少年学生网络欺凌的特点成因与防治</a:t>
            </a:r>
            <a:r>
              <a:rPr lang="en-US" altLang="zh-CN" b="0" i="0" dirty="0">
                <a:solidFill>
                  <a:srgbClr val="666666"/>
                </a:solidFill>
                <a:effectLst/>
                <a:highlight>
                  <a:srgbClr val="FFFFFF"/>
                </a:highlight>
                <a:latin typeface="微软雅黑" panose="020B0503020204020204" pitchFamily="34" charset="-122"/>
                <a:ea typeface="微软雅黑" panose="020B0503020204020204" pitchFamily="34" charset="-122"/>
              </a:rPr>
              <a:t>[J].</a:t>
            </a:r>
            <a:r>
              <a:rPr lang="zh-CN" altLang="en-US" b="0" i="0" dirty="0">
                <a:solidFill>
                  <a:srgbClr val="666666"/>
                </a:solidFill>
                <a:effectLst/>
                <a:highlight>
                  <a:srgbClr val="FFFFFF"/>
                </a:highlight>
                <a:latin typeface="微软雅黑" panose="020B0503020204020204" pitchFamily="34" charset="-122"/>
                <a:ea typeface="微软雅黑" panose="020B0503020204020204" pitchFamily="34" charset="-122"/>
              </a:rPr>
              <a:t>上海教育科研</a:t>
            </a:r>
            <a:r>
              <a:rPr lang="en-US" altLang="zh-CN" b="0" i="0" dirty="0">
                <a:solidFill>
                  <a:srgbClr val="666666"/>
                </a:solidFill>
                <a:effectLst/>
                <a:highlight>
                  <a:srgbClr val="FFFFFF"/>
                </a:highlight>
                <a:latin typeface="微软雅黑" panose="020B0503020204020204" pitchFamily="34" charset="-122"/>
                <a:ea typeface="微软雅黑" panose="020B0503020204020204" pitchFamily="34" charset="-122"/>
              </a:rPr>
              <a:t>,2021,(05):58-63+40.DOI:10.16194/j.cnki.31-1059/g4.2021.05.011.</a:t>
            </a:r>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2625A15-B0C6-48C2-A4E2-24842C4D318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2625A15-B0C6-48C2-A4E2-24842C4D318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2625A15-B0C6-48C2-A4E2-24842C4D318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2400">
                <a:solidFill>
                  <a:schemeClr val="tx1">
                    <a:lumMod val="75000"/>
                    <a:lumOff val="25000"/>
                  </a:schemeClr>
                </a:solidFill>
                <a:effectLst/>
                <a:latin typeface="+mn-ea"/>
                <a:ea typeface="+mn-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pic>
        <p:nvPicPr>
          <p:cNvPr id="8" name="图片 7" descr="教师ppt_画板 1"/>
          <p:cNvPicPr>
            <a:picLocks noChangeAspect="1"/>
          </p:cNvPicPr>
          <p:nvPr userDrawn="1"/>
        </p:nvPicPr>
        <p:blipFill>
          <a:blip r:embed="rId2"/>
          <a:stretch>
            <a:fillRect/>
          </a:stretch>
        </p:blipFill>
        <p:spPr>
          <a:xfrm>
            <a:off x="0" y="0"/>
            <a:ext cx="1219200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pic>
        <p:nvPicPr>
          <p:cNvPr id="6" name="图片 5" descr="PPT_画板 1 副本 5"/>
          <p:cNvPicPr>
            <a:picLocks noChangeAspect="1"/>
          </p:cNvPicPr>
          <p:nvPr userDrawn="1"/>
        </p:nvPicPr>
        <p:blipFill>
          <a:blip r:embed="rId2"/>
          <a:stretch>
            <a:fillRect/>
          </a:stretch>
        </p:blipFill>
        <p:spPr>
          <a:xfrm>
            <a:off x="0" y="0"/>
            <a:ext cx="12192000" cy="6858000"/>
          </a:xfrm>
          <a:prstGeom prst="rect">
            <a:avLst/>
          </a:prstGeom>
        </p:spPr>
      </p:pic>
      <p:sp>
        <p:nvSpPr>
          <p:cNvPr id="2" name="标题 1"/>
          <p:cNvSpPr>
            <a:spLocks noGrp="1"/>
          </p:cNvSpPr>
          <p:nvPr>
            <p:ph type="title"/>
          </p:nvPr>
        </p:nvSpPr>
        <p:spPr>
          <a:xfrm>
            <a:off x="838200" y="2766218"/>
            <a:ext cx="10515600" cy="1325563"/>
          </a:xfrm>
        </p:spPr>
        <p:txBody>
          <a:bodyPr>
            <a:normAutofit/>
          </a:bodyPr>
          <a:lstStyle>
            <a:lvl1pPr algn="ctr">
              <a:defRPr sz="4800" b="1">
                <a:solidFill>
                  <a:schemeClr val="bg1"/>
                </a:solidFill>
                <a:latin typeface="微软雅黑" panose="020B0503020204020204" pitchFamily="34" charset="-122"/>
                <a:ea typeface="微软雅黑" panose="020B0503020204020204" pitchFamily="34" charset="-122"/>
              </a:defRPr>
            </a:lvl1p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内容">
    <p:spTree>
      <p:nvGrpSpPr>
        <p:cNvPr id="1" name=""/>
        <p:cNvGrpSpPr/>
        <p:nvPr/>
      </p:nvGrpSpPr>
      <p:grpSpPr>
        <a:xfrm>
          <a:off x="0" y="0"/>
          <a:ext cx="0" cy="0"/>
          <a:chOff x="0" y="0"/>
          <a:chExt cx="0" cy="0"/>
        </a:xfrm>
      </p:grpSpPr>
      <p:pic>
        <p:nvPicPr>
          <p:cNvPr id="8" name="图片 7" descr="ppt_画板 1 副本"/>
          <p:cNvPicPr>
            <a:picLocks noChangeAspect="1"/>
          </p:cNvPicPr>
          <p:nvPr userDrawn="1"/>
        </p:nvPicPr>
        <p:blipFill>
          <a:blip r:embed="rId2"/>
          <a:stretch>
            <a:fillRect/>
          </a:stretch>
        </p:blipFill>
        <p:spPr>
          <a:xfrm>
            <a:off x="0" y="0"/>
            <a:ext cx="12192000" cy="6858000"/>
          </a:xfrm>
          <a:prstGeom prst="rect">
            <a:avLst/>
          </a:prstGeom>
        </p:spPr>
      </p:pic>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1370149"/>
            <a:ext cx="10515600" cy="4608285"/>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2" name="标题 1"/>
          <p:cNvSpPr>
            <a:spLocks noGrp="1"/>
          </p:cNvSpPr>
          <p:nvPr>
            <p:ph type="title"/>
          </p:nvPr>
        </p:nvSpPr>
        <p:spPr>
          <a:xfrm>
            <a:off x="838200" y="136525"/>
            <a:ext cx="10515600" cy="843189"/>
          </a:xfrm>
        </p:spPr>
        <p:txBody>
          <a:bodyPr>
            <a:normAutofit/>
          </a:bodyPr>
          <a:lstStyle>
            <a:lvl1pPr>
              <a:defRPr sz="3600" b="1">
                <a:solidFill>
                  <a:schemeClr val="bg1"/>
                </a:solidFill>
                <a:latin typeface="微软雅黑" panose="020B0503020204020204" pitchFamily="34" charset="-122"/>
                <a:ea typeface="微软雅黑" panose="020B0503020204020204" pitchFamily="34" charset="-122"/>
              </a:defRPr>
            </a:lvl1pPr>
          </a:lstStyle>
          <a:p>
            <a:r>
              <a:rPr kumimoji="1" lang="zh-CN" altLang="en-US"/>
              <a:t>单击此处编辑母版标题样式</a:t>
            </a:r>
            <a:endParaRPr kumimoji="1"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4400" b="0">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8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1800">
                <a:solidFill>
                  <a:schemeClr val="tx1">
                    <a:lumMod val="75000"/>
                    <a:lumOff val="25000"/>
                  </a:schemeClr>
                </a:solidFill>
              </a:defRPr>
            </a:lvl4pPr>
            <a:lvl5pPr>
              <a:defRPr sz="18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pic>
        <p:nvPicPr>
          <p:cNvPr id="7" name="图片 6" descr="教师ppt_画板 1 副本 2"/>
          <p:cNvPicPr>
            <a:picLocks noChangeAspect="1"/>
          </p:cNvPicPr>
          <p:nvPr userDrawn="1"/>
        </p:nvPicPr>
        <p:blipFill>
          <a:blip r:embed="rId2"/>
          <a:stretch>
            <a:fillRect/>
          </a:stretch>
        </p:blipFill>
        <p:spPr>
          <a:xfrm>
            <a:off x="0" y="0"/>
            <a:ext cx="12192000"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8" name="图片 7" descr="教师ppt_画板 1 副本 5"/>
          <p:cNvPicPr>
            <a:picLocks noChangeAspect="1"/>
          </p:cNvPicPr>
          <p:nvPr userDrawn="1"/>
        </p:nvPicPr>
        <p:blipFill>
          <a:blip r:embed="rId2"/>
          <a:stretch>
            <a:fillRect/>
          </a:stretch>
        </p:blipFill>
        <p:spPr>
          <a:xfrm>
            <a:off x="0" y="0"/>
            <a:ext cx="12192000" cy="6858000"/>
          </a:xfrm>
          <a:prstGeom prst="rect">
            <a:avLst/>
          </a:prstGeom>
        </p:spPr>
      </p:pic>
      <p:sp>
        <p:nvSpPr>
          <p:cNvPr id="2" name="标题 1"/>
          <p:cNvSpPr>
            <a:spLocks noGrp="1"/>
          </p:cNvSpPr>
          <p:nvPr>
            <p:ph type="title"/>
          </p:nvPr>
        </p:nvSpPr>
        <p:spPr>
          <a:xfrm>
            <a:off x="831849" y="2175641"/>
            <a:ext cx="10307927" cy="2386833"/>
          </a:xfrm>
        </p:spPr>
        <p:txBody>
          <a:bodyPr anchor="ctr">
            <a:normAutofit/>
          </a:bodyPr>
          <a:lstStyle>
            <a:lvl1pPr algn="ctr">
              <a:defRPr sz="4800" b="1">
                <a:solidFill>
                  <a:schemeClr val="bg1"/>
                </a:solidFill>
                <a:effectLst/>
                <a:latin typeface="微软雅黑" panose="020B0503020204020204" pitchFamily="34" charset="-122"/>
                <a:ea typeface="微软雅黑" panose="020B0503020204020204" pitchFamily="34" charset="-122"/>
              </a:defRPr>
            </a:lvl1pPr>
          </a:lstStyle>
          <a:p>
            <a:r>
              <a:rPr lang="zh-CN" altLang="en-US" dirty="0"/>
              <a:t>单击此处编辑母版标题样式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pic>
        <p:nvPicPr>
          <p:cNvPr id="9" name="图片 8" descr="教师ppt_画板 1 副本 3"/>
          <p:cNvPicPr>
            <a:picLocks noChangeAspect="1"/>
          </p:cNvPicPr>
          <p:nvPr userDrawn="1"/>
        </p:nvPicPr>
        <p:blipFill>
          <a:blip r:embed="rId2"/>
          <a:stretch>
            <a:fillRect/>
          </a:stretch>
        </p:blipFill>
        <p:spPr>
          <a:xfrm>
            <a:off x="0" y="0"/>
            <a:ext cx="12192000" cy="6858000"/>
          </a:xfrm>
          <a:prstGeom prst="rect">
            <a:avLst/>
          </a:prstGeom>
        </p:spPr>
      </p:pic>
      <p:sp>
        <p:nvSpPr>
          <p:cNvPr id="2" name="标题 1"/>
          <p:cNvSpPr>
            <a:spLocks noGrp="1"/>
          </p:cNvSpPr>
          <p:nvPr>
            <p:ph type="title"/>
          </p:nvPr>
        </p:nvSpPr>
        <p:spPr>
          <a:xfrm>
            <a:off x="647700" y="136525"/>
            <a:ext cx="10515600" cy="667517"/>
          </a:xfrm>
        </p:spPr>
        <p:txBody>
          <a:bodyPr>
            <a:normAutofit/>
          </a:bodyPr>
          <a:lstStyle>
            <a:lvl1pPr>
              <a:defRPr sz="3600" b="1" i="0">
                <a:solidFill>
                  <a:schemeClr val="bg1"/>
                </a:solidFill>
                <a:effectLst/>
                <a:latin typeface="微软雅黑" panose="020B0503020204020204" pitchFamily="34" charset="-122"/>
                <a:ea typeface="微软雅黑" panose="020B0503020204020204" pitchFamily="34" charset="-122"/>
              </a:defRPr>
            </a:lvl1pPr>
          </a:lstStyle>
          <a:p>
            <a:r>
              <a:rPr lang="zh-CN" altLang="en-US" dirty="0"/>
              <a:t>单击此处编辑母版标题样式</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内容占位符 4"/>
          <p:cNvSpPr>
            <a:spLocks noGrp="1"/>
          </p:cNvSpPr>
          <p:nvPr>
            <p:ph sz="quarter" idx="13"/>
          </p:nvPr>
        </p:nvSpPr>
        <p:spPr>
          <a:xfrm>
            <a:off x="647700" y="1351281"/>
            <a:ext cx="10515600" cy="4663440"/>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pic>
        <p:nvPicPr>
          <p:cNvPr id="10" name="图片 9" descr="教师ppt_画板 1 副本"/>
          <p:cNvPicPr>
            <a:picLocks noChangeAspect="1"/>
          </p:cNvPicPr>
          <p:nvPr userDrawn="1"/>
        </p:nvPicPr>
        <p:blipFill>
          <a:blip r:embed="rId2"/>
          <a:stretch>
            <a:fillRect/>
          </a:stretch>
        </p:blipFill>
        <p:spPr>
          <a:xfrm>
            <a:off x="0" y="0"/>
            <a:ext cx="12192000" cy="6858000"/>
          </a:xfrm>
          <a:prstGeom prst="rect">
            <a:avLst/>
          </a:prstGeom>
        </p:spPr>
      </p:pic>
      <p:sp>
        <p:nvSpPr>
          <p:cNvPr id="2" name="标题 1"/>
          <p:cNvSpPr>
            <a:spLocks noGrp="1"/>
          </p:cNvSpPr>
          <p:nvPr>
            <p:ph type="title"/>
          </p:nvPr>
        </p:nvSpPr>
        <p:spPr>
          <a:xfrm>
            <a:off x="839788" y="136525"/>
            <a:ext cx="10515600" cy="903999"/>
          </a:xfrm>
        </p:spPr>
        <p:txBody>
          <a:bodyPr>
            <a:normAutofit/>
          </a:bodyPr>
          <a:lstStyle>
            <a:lvl1pPr>
              <a:defRPr sz="3600" b="1">
                <a:solidFill>
                  <a:schemeClr val="bg1"/>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5" name="内容占位符 4"/>
          <p:cNvSpPr>
            <a:spLocks noGrp="1"/>
          </p:cNvSpPr>
          <p:nvPr>
            <p:ph sz="quarter" idx="13"/>
          </p:nvPr>
        </p:nvSpPr>
        <p:spPr>
          <a:xfrm>
            <a:off x="838200" y="1351281"/>
            <a:ext cx="10515600" cy="4663440"/>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400" b="0">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pic>
        <p:nvPicPr>
          <p:cNvPr id="7" name="图片 6" descr="教师ppt_画板 1 副本 4"/>
          <p:cNvPicPr>
            <a:picLocks noChangeAspect="1"/>
          </p:cNvPicPr>
          <p:nvPr userDrawn="1"/>
        </p:nvPicPr>
        <p:blipFill>
          <a:blip r:embed="rId2"/>
          <a:stretch>
            <a:fillRect/>
          </a:stretch>
        </p:blipFill>
        <p:spPr>
          <a:xfrm>
            <a:off x="0" y="0"/>
            <a:ext cx="12192000"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3200" b="0">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4400"/>
            </a:lvl1pPr>
          </a:lstStyle>
          <a:p>
            <a:r>
              <a:rPr lang="zh-CN" altLang="en-US" dirty="0"/>
              <a:t>单击此处编辑母版标题样式</a:t>
            </a:r>
            <a:endParaRPr lang="zh-CN" altLang="en-US" dirty="0"/>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13.png"/><Relationship Id="rId1"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15.png"/><Relationship Id="rId1" Type="http://schemas.openxmlformats.org/officeDocument/2006/relationships/image" Target="../media/image14.pn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5.xml"/><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9" Type="http://schemas.openxmlformats.org/officeDocument/2006/relationships/image" Target="../media/image21.svg"/><Relationship Id="rId8" Type="http://schemas.openxmlformats.org/officeDocument/2006/relationships/image" Target="../media/image20.png"/><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9" Type="http://schemas.openxmlformats.org/officeDocument/2006/relationships/slideLayout" Target="../slideLayouts/slideLayout5.xml"/><Relationship Id="rId28" Type="http://schemas.openxmlformats.org/officeDocument/2006/relationships/tags" Target="../tags/tag20.xml"/><Relationship Id="rId27" Type="http://schemas.openxmlformats.org/officeDocument/2006/relationships/tags" Target="../tags/tag19.xml"/><Relationship Id="rId26" Type="http://schemas.openxmlformats.org/officeDocument/2006/relationships/tags" Target="../tags/tag18.xml"/><Relationship Id="rId25" Type="http://schemas.openxmlformats.org/officeDocument/2006/relationships/tags" Target="../tags/tag17.xml"/><Relationship Id="rId24" Type="http://schemas.openxmlformats.org/officeDocument/2006/relationships/tags" Target="../tags/tag16.xml"/><Relationship Id="rId23" Type="http://schemas.openxmlformats.org/officeDocument/2006/relationships/tags" Target="../tags/tag15.xml"/><Relationship Id="rId22" Type="http://schemas.openxmlformats.org/officeDocument/2006/relationships/tags" Target="../tags/tag14.xml"/><Relationship Id="rId21" Type="http://schemas.openxmlformats.org/officeDocument/2006/relationships/tags" Target="../tags/tag13.xml"/><Relationship Id="rId20" Type="http://schemas.openxmlformats.org/officeDocument/2006/relationships/tags" Target="../tags/tag12.xml"/><Relationship Id="rId2" Type="http://schemas.openxmlformats.org/officeDocument/2006/relationships/tags" Target="../tags/tag2.xml"/><Relationship Id="rId19" Type="http://schemas.openxmlformats.org/officeDocument/2006/relationships/tags" Target="../tags/tag11.xml"/><Relationship Id="rId18" Type="http://schemas.openxmlformats.org/officeDocument/2006/relationships/image" Target="../media/image27.svg"/><Relationship Id="rId17" Type="http://schemas.openxmlformats.org/officeDocument/2006/relationships/image" Target="../media/image26.png"/><Relationship Id="rId16" Type="http://schemas.openxmlformats.org/officeDocument/2006/relationships/tags" Target="../tags/tag10.xml"/><Relationship Id="rId15" Type="http://schemas.openxmlformats.org/officeDocument/2006/relationships/image" Target="../media/image25.svg"/><Relationship Id="rId14" Type="http://schemas.openxmlformats.org/officeDocument/2006/relationships/image" Target="../media/image24.png"/><Relationship Id="rId13" Type="http://schemas.openxmlformats.org/officeDocument/2006/relationships/tags" Target="../tags/tag9.xml"/><Relationship Id="rId12" Type="http://schemas.openxmlformats.org/officeDocument/2006/relationships/image" Target="../media/image23.svg"/><Relationship Id="rId11" Type="http://schemas.openxmlformats.org/officeDocument/2006/relationships/image" Target="../media/image22.png"/><Relationship Id="rId10" Type="http://schemas.openxmlformats.org/officeDocument/2006/relationships/tags" Target="../tags/tag8.xml"/><Relationship Id="rId1" Type="http://schemas.openxmlformats.org/officeDocument/2006/relationships/tags" Target="../tags/tag1.xml"/></Relationships>
</file>

<file path=ppt/slides/_rels/slide33.xml.rels><?xml version="1.0" encoding="UTF-8" standalone="yes"?>
<Relationships xmlns="http://schemas.openxmlformats.org/package/2006/relationships"><Relationship Id="rId9" Type="http://schemas.openxmlformats.org/officeDocument/2006/relationships/notesSlide" Target="../notesSlides/notesSlide9.xml"/><Relationship Id="rId8" Type="http://schemas.openxmlformats.org/officeDocument/2006/relationships/slideLayout" Target="../slideLayouts/slideLayout5.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image" Target="../media/image2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9.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a:t>学生欺凌的误区</a:t>
            </a:r>
            <a:endParaRPr kumimoji="1" lang="zh-CN" altLang="en-US" dirty="0"/>
          </a:p>
        </p:txBody>
      </p:sp>
      <p:sp>
        <p:nvSpPr>
          <p:cNvPr id="10" name="文本框 9"/>
          <p:cNvSpPr txBox="1"/>
          <p:nvPr/>
        </p:nvSpPr>
        <p:spPr>
          <a:xfrm>
            <a:off x="1653117" y="1354940"/>
            <a:ext cx="8664775" cy="521970"/>
          </a:xfrm>
          <a:prstGeom prst="rect">
            <a:avLst/>
          </a:prstGeom>
          <a:noFill/>
        </p:spPr>
        <p:txBody>
          <a:bodyPr wrap="square">
            <a:spAutoFit/>
          </a:bodyPr>
          <a:lstStyle/>
          <a:p>
            <a:r>
              <a:rPr lang="zh-CN" altLang="en-US" sz="28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a:t>
            </a:r>
            <a:r>
              <a:rPr lang="zh-CN" altLang="en-US" sz="2800" b="1" dirty="0">
                <a:solidFill>
                  <a:srgbClr val="C00000"/>
                </a:solidFill>
                <a:latin typeface="微软雅黑" panose="020B0503020204020204" pitchFamily="34" charset="-122"/>
                <a:ea typeface="微软雅黑" panose="020B0503020204020204" pitchFamily="34" charset="-122"/>
                <a:cs typeface="Times New Roman" panose="02020603050405020304" charset="0"/>
              </a:rPr>
              <a:t> “苍蝇不叮无缝的蛋”“为什么只有你受</a:t>
            </a:r>
            <a:r>
              <a:rPr lang="zh-CN" altLang="en-US" sz="28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欺凌？”</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1913030" y="2475533"/>
            <a:ext cx="7984733" cy="2829347"/>
            <a:chOff x="649140" y="1800861"/>
            <a:chExt cx="10515600" cy="2829347"/>
          </a:xfrm>
          <a:solidFill>
            <a:srgbClr val="43B2B8"/>
          </a:solidFill>
        </p:grpSpPr>
        <p:sp>
          <p:nvSpPr>
            <p:cNvPr id="14" name="矩形: 圆角 13"/>
            <p:cNvSpPr/>
            <p:nvPr/>
          </p:nvSpPr>
          <p:spPr>
            <a:xfrm>
              <a:off x="649140" y="1800861"/>
              <a:ext cx="10515600" cy="2829347"/>
            </a:xfrm>
            <a:prstGeom prst="roundRect">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454683" y="2178797"/>
              <a:ext cx="9710057" cy="1458220"/>
            </a:xfrm>
            <a:prstGeom prst="rect">
              <a:avLst/>
            </a:prstGeom>
            <a:grpFill/>
          </p:spPr>
          <p:txBody>
            <a:bodyPr wrap="square">
              <a:spAutoFit/>
            </a:bodyPr>
            <a:lstStyle/>
            <a:p>
              <a:pPr marL="342900" indent="-342900" algn="just">
                <a:lnSpc>
                  <a:spcPct val="200000"/>
                </a:lnSpc>
                <a:buFont typeface="Wingdings" panose="05000000000000000000" pitchFamily="2" charset="2"/>
                <a:buChar char="l"/>
              </a:pPr>
              <a:r>
                <a:rPr lang="zh-CN" altLang="en-US" sz="2400" b="1" dirty="0">
                  <a:solidFill>
                    <a:schemeClr val="bg2"/>
                  </a:solidFill>
                  <a:latin typeface="微软雅黑" panose="020B0503020204020204" pitchFamily="34" charset="-122"/>
                  <a:ea typeface="微软雅黑" panose="020B0503020204020204" pitchFamily="34" charset="-122"/>
                  <a:cs typeface="Times New Roman" panose="02020603050405020304" charset="0"/>
                </a:rPr>
                <a:t>丢掉</a:t>
              </a:r>
              <a:r>
                <a:rPr lang="zh-CN" altLang="en-US" sz="2400" b="1" dirty="0">
                  <a:solidFill>
                    <a:schemeClr val="bg2"/>
                  </a:solidFill>
                  <a:effectLst/>
                  <a:latin typeface="微软雅黑" panose="020B0503020204020204" pitchFamily="34" charset="-122"/>
                  <a:ea typeface="微软雅黑" panose="020B0503020204020204" pitchFamily="34" charset="-122"/>
                  <a:cs typeface="Times New Roman" panose="02020603050405020304" charset="0"/>
                </a:rPr>
                <a:t>“受害者有罪论”的观点！</a:t>
              </a:r>
              <a:endParaRPr lang="en-US" altLang="zh-CN" sz="2400" b="1" dirty="0">
                <a:solidFill>
                  <a:schemeClr val="bg2"/>
                </a:solidFill>
                <a:effectLst/>
                <a:latin typeface="微软雅黑" panose="020B0503020204020204" pitchFamily="34" charset="-122"/>
                <a:ea typeface="微软雅黑" panose="020B0503020204020204" pitchFamily="34" charset="-122"/>
                <a:cs typeface="Times New Roman" panose="02020603050405020304" charset="0"/>
              </a:endParaRPr>
            </a:p>
            <a:p>
              <a:pPr marL="342900" indent="-342900" algn="just">
                <a:lnSpc>
                  <a:spcPct val="200000"/>
                </a:lnSpc>
                <a:buFont typeface="Wingdings" panose="05000000000000000000" pitchFamily="2" charset="2"/>
                <a:buChar char="l"/>
              </a:pPr>
              <a:r>
                <a:rPr lang="zh-CN" altLang="en-US" sz="2400" b="1" dirty="0">
                  <a:solidFill>
                    <a:srgbClr val="FFF2CA"/>
                  </a:solidFill>
                  <a:latin typeface="微软雅黑" panose="020B0503020204020204" pitchFamily="34" charset="-122"/>
                  <a:ea typeface="微软雅黑" panose="020B0503020204020204" pitchFamily="34" charset="-122"/>
                  <a:cs typeface="Times New Roman" panose="02020603050405020304" charset="0"/>
                </a:rPr>
                <a:t>任何人都可能成为欺凌者的“目标” </a:t>
              </a:r>
              <a:r>
                <a:rPr lang="zh-CN" altLang="en-US" sz="2400" b="1" dirty="0">
                  <a:solidFill>
                    <a:schemeClr val="bg1"/>
                  </a:solidFill>
                  <a:latin typeface="微软雅黑" panose="020B0503020204020204" pitchFamily="34" charset="-122"/>
                  <a:ea typeface="微软雅黑" panose="020B0503020204020204" pitchFamily="34" charset="-122"/>
                  <a:cs typeface="Times New Roman" panose="02020603050405020304" charset="0"/>
                </a:rPr>
                <a:t>。</a:t>
              </a:r>
              <a:endParaRPr lang="zh-CN" altLang="en-US" sz="2400" b="1" dirty="0">
                <a:solidFill>
                  <a:schemeClr val="bg1"/>
                </a:solidFill>
                <a:latin typeface="微软雅黑" panose="020B0503020204020204" pitchFamily="34" charset="-122"/>
                <a:ea typeface="微软雅黑" panose="020B0503020204020204" pitchFamily="34" charset="-122"/>
                <a:cs typeface="Times New Roman" panose="02020603050405020304" charset="0"/>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a:t>常见的欺凌的形式</a:t>
            </a:r>
            <a:endParaRPr kumimoji="1" lang="zh-CN" altLang="en-US" dirty="0"/>
          </a:p>
        </p:txBody>
      </p:sp>
      <p:sp>
        <p:nvSpPr>
          <p:cNvPr id="4" name="文本框 3"/>
          <p:cNvSpPr txBox="1"/>
          <p:nvPr/>
        </p:nvSpPr>
        <p:spPr>
          <a:xfrm>
            <a:off x="291980" y="1789043"/>
            <a:ext cx="8809656" cy="553085"/>
          </a:xfrm>
          <a:prstGeom prst="rect">
            <a:avLst/>
          </a:prstGeom>
          <a:noFill/>
        </p:spPr>
        <p:txBody>
          <a:bodyPr wrap="square">
            <a:spAutoFit/>
          </a:bodyPr>
          <a:lstStyle/>
          <a:p>
            <a:pPr marL="342900" indent="-342900" algn="just">
              <a:lnSpc>
                <a:spcPct val="150000"/>
              </a:lnSpc>
              <a:buFont typeface="Wingdings" panose="05000000000000000000" pitchFamily="2" charset="2"/>
              <a:buChar char="l"/>
            </a:pPr>
            <a:r>
              <a:rPr lang="zh-CN" altLang="zh-CN" sz="20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肢体欺凌</a:t>
            </a:r>
            <a:r>
              <a:rPr lang="zh-CN" altLang="zh-CN" sz="2000"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a:t>
            </a:r>
            <a:r>
              <a:rPr lang="zh-CN" altLang="zh-CN" sz="2000" dirty="0">
                <a:effectLst/>
                <a:latin typeface="微软雅黑" panose="020B0503020204020204" pitchFamily="34" charset="-122"/>
                <a:ea typeface="微软雅黑" panose="020B0503020204020204" pitchFamily="34" charset="-122"/>
                <a:cs typeface="Times New Roman" panose="02020603050405020304" charset="0"/>
              </a:rPr>
              <a:t>主要利用身体动作</a:t>
            </a:r>
            <a:r>
              <a:rPr lang="zh-CN" altLang="zh-CN" sz="2000"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直接攻击他人</a:t>
            </a:r>
            <a:r>
              <a:rPr lang="zh-CN" altLang="zh-CN" sz="2000" dirty="0">
                <a:effectLst/>
                <a:latin typeface="微软雅黑" panose="020B0503020204020204" pitchFamily="34" charset="-122"/>
                <a:ea typeface="微软雅黑" panose="020B0503020204020204" pitchFamily="34" charset="-122"/>
                <a:cs typeface="Times New Roman" panose="02020603050405020304" charset="0"/>
              </a:rPr>
              <a:t>，包括</a:t>
            </a:r>
            <a:r>
              <a:rPr lang="zh-CN" altLang="zh-CN" sz="2000"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殴打、推挤、 吐口水</a:t>
            </a:r>
            <a:r>
              <a:rPr lang="zh-CN" altLang="zh-CN" sz="2000" dirty="0">
                <a:effectLst/>
                <a:latin typeface="微软雅黑" panose="020B0503020204020204" pitchFamily="34" charset="-122"/>
                <a:ea typeface="微软雅黑" panose="020B0503020204020204" pitchFamily="34" charset="-122"/>
                <a:cs typeface="Times New Roman" panose="02020603050405020304" charset="0"/>
              </a:rPr>
              <a:t>等。</a:t>
            </a:r>
            <a:endParaRPr lang="en-US" altLang="zh-CN" sz="2000" dirty="0">
              <a:effectLst/>
              <a:latin typeface="微软雅黑" panose="020B0503020204020204" pitchFamily="34" charset="-122"/>
              <a:ea typeface="微软雅黑" panose="020B0503020204020204" pitchFamily="34" charset="-122"/>
              <a:cs typeface="Times New Roman" panose="02020603050405020304" charset="0"/>
            </a:endParaRPr>
          </a:p>
        </p:txBody>
      </p:sp>
      <p:sp>
        <p:nvSpPr>
          <p:cNvPr id="6" name="文本框 5"/>
          <p:cNvSpPr txBox="1"/>
          <p:nvPr/>
        </p:nvSpPr>
        <p:spPr>
          <a:xfrm>
            <a:off x="292356" y="3043521"/>
            <a:ext cx="8301138" cy="1014730"/>
          </a:xfrm>
          <a:prstGeom prst="rect">
            <a:avLst/>
          </a:prstGeom>
          <a:noFill/>
        </p:spPr>
        <p:txBody>
          <a:bodyPr wrap="square">
            <a:spAutoFit/>
          </a:bodyPr>
          <a:lstStyle/>
          <a:p>
            <a:pPr marL="342900" indent="-342900" algn="just">
              <a:lnSpc>
                <a:spcPct val="150000"/>
              </a:lnSpc>
              <a:buFont typeface="Wingdings" panose="05000000000000000000" pitchFamily="2" charset="2"/>
              <a:buChar char="l"/>
            </a:pPr>
            <a:r>
              <a:rPr lang="zh-CN" altLang="zh-CN" sz="20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言语欺凌</a:t>
            </a:r>
            <a:r>
              <a:rPr lang="zh-CN" altLang="zh-CN" sz="2000"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a:t>
            </a:r>
            <a:r>
              <a:rPr lang="zh-CN" altLang="zh-CN" sz="2000" dirty="0">
                <a:effectLst/>
                <a:latin typeface="微软雅黑" panose="020B0503020204020204" pitchFamily="34" charset="-122"/>
                <a:ea typeface="微软雅黑" panose="020B0503020204020204" pitchFamily="34" charset="-122"/>
                <a:cs typeface="Times New Roman" panose="02020603050405020304" charset="0"/>
              </a:rPr>
              <a:t>主要通过</a:t>
            </a:r>
            <a:r>
              <a:rPr lang="zh-CN" altLang="zh-CN" sz="2000" dirty="0">
                <a:solidFill>
                  <a:srgbClr val="C00000"/>
                </a:solidFill>
                <a:latin typeface="微软雅黑" panose="020B0503020204020204" pitchFamily="34" charset="-122"/>
                <a:ea typeface="微软雅黑" panose="020B0503020204020204" pitchFamily="34" charset="-122"/>
                <a:cs typeface="Times New Roman" panose="02020603050405020304" charset="0"/>
              </a:rPr>
              <a:t>口头言语直接攻击被欺凌者</a:t>
            </a:r>
            <a:r>
              <a:rPr lang="zh-CN" altLang="zh-CN" sz="2000" dirty="0">
                <a:effectLst/>
                <a:latin typeface="微软雅黑" panose="020B0503020204020204" pitchFamily="34" charset="-122"/>
                <a:ea typeface="微软雅黑" panose="020B0503020204020204" pitchFamily="34" charset="-122"/>
                <a:cs typeface="Times New Roman" panose="02020603050405020304" charset="0"/>
              </a:rPr>
              <a:t>，如</a:t>
            </a:r>
            <a:r>
              <a:rPr lang="zh-CN" altLang="zh-CN" sz="2000" dirty="0">
                <a:solidFill>
                  <a:srgbClr val="C00000"/>
                </a:solidFill>
                <a:latin typeface="微软雅黑" panose="020B0503020204020204" pitchFamily="34" charset="-122"/>
                <a:ea typeface="微软雅黑" panose="020B0503020204020204" pitchFamily="34" charset="-122"/>
                <a:cs typeface="Times New Roman" panose="02020603050405020304" charset="0"/>
              </a:rPr>
              <a:t>取侮辱性绰号、辱骂、讥讽、嘲弄、恐吓</a:t>
            </a:r>
            <a:r>
              <a:rPr lang="zh-CN" altLang="zh-CN" sz="2000" dirty="0">
                <a:effectLst/>
                <a:latin typeface="微软雅黑" panose="020B0503020204020204" pitchFamily="34" charset="-122"/>
                <a:ea typeface="微软雅黑" panose="020B0503020204020204" pitchFamily="34" charset="-122"/>
                <a:cs typeface="Times New Roman" panose="02020603050405020304" charset="0"/>
              </a:rPr>
              <a:t>等。</a:t>
            </a:r>
            <a:endParaRPr lang="en-US" altLang="zh-CN" sz="2000" dirty="0">
              <a:effectLst/>
              <a:latin typeface="微软雅黑" panose="020B0503020204020204" pitchFamily="34" charset="-122"/>
              <a:ea typeface="微软雅黑" panose="020B0503020204020204" pitchFamily="34" charset="-122"/>
              <a:cs typeface="Times New Roman" panose="02020603050405020304" charset="0"/>
            </a:endParaRPr>
          </a:p>
        </p:txBody>
      </p:sp>
      <p:sp>
        <p:nvSpPr>
          <p:cNvPr id="8" name="文本框 7"/>
          <p:cNvSpPr txBox="1"/>
          <p:nvPr/>
        </p:nvSpPr>
        <p:spPr>
          <a:xfrm>
            <a:off x="292356" y="4402308"/>
            <a:ext cx="8478420" cy="1014730"/>
          </a:xfrm>
          <a:prstGeom prst="rect">
            <a:avLst/>
          </a:prstGeom>
          <a:noFill/>
        </p:spPr>
        <p:txBody>
          <a:bodyPr wrap="square">
            <a:spAutoFit/>
          </a:bodyPr>
          <a:lstStyle/>
          <a:p>
            <a:pPr marL="342900" indent="-342900" algn="just">
              <a:lnSpc>
                <a:spcPct val="150000"/>
              </a:lnSpc>
              <a:buFont typeface="Wingdings" panose="05000000000000000000" pitchFamily="2" charset="2"/>
              <a:buChar char="l"/>
            </a:pPr>
            <a:r>
              <a:rPr lang="zh-CN" altLang="zh-CN" sz="20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社交欺凌</a:t>
            </a:r>
            <a:r>
              <a:rPr lang="zh-CN" altLang="zh-CN" sz="2000"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a:t>
            </a:r>
            <a:r>
              <a:rPr lang="zh-CN" altLang="zh-CN" sz="2000" dirty="0">
                <a:effectLst/>
                <a:latin typeface="微软雅黑" panose="020B0503020204020204" pitchFamily="34" charset="-122"/>
                <a:ea typeface="微软雅黑" panose="020B0503020204020204" pitchFamily="34" charset="-122"/>
                <a:cs typeface="Times New Roman" panose="02020603050405020304" charset="0"/>
              </a:rPr>
              <a:t>通过</a:t>
            </a:r>
            <a:r>
              <a:rPr lang="zh-CN" altLang="zh-CN" sz="2000" dirty="0">
                <a:solidFill>
                  <a:srgbClr val="C00000"/>
                </a:solidFill>
                <a:latin typeface="微软雅黑" panose="020B0503020204020204" pitchFamily="34" charset="-122"/>
                <a:ea typeface="微软雅黑" panose="020B0503020204020204" pitchFamily="34" charset="-122"/>
                <a:cs typeface="Times New Roman" panose="02020603050405020304" charset="0"/>
              </a:rPr>
              <a:t>排挤、孤立被欺凌者，使被欺凌者被排挤在团体之外</a:t>
            </a:r>
            <a:r>
              <a:rPr lang="zh-CN" altLang="zh-CN" sz="2000" dirty="0">
                <a:effectLst/>
                <a:latin typeface="微软雅黑" panose="020B0503020204020204" pitchFamily="34" charset="-122"/>
                <a:ea typeface="微软雅黑" panose="020B0503020204020204" pitchFamily="34" charset="-122"/>
                <a:cs typeface="Times New Roman" panose="02020603050405020304" charset="0"/>
              </a:rPr>
              <a:t>。这一类型的欺凌多伴随着言语欺凌（如散布谣言、说坏话等）的实施。</a:t>
            </a:r>
            <a:endParaRPr lang="en-US" altLang="zh-CN" sz="2000" dirty="0">
              <a:effectLst/>
              <a:latin typeface="微软雅黑" panose="020B0503020204020204" pitchFamily="34" charset="-122"/>
              <a:ea typeface="微软雅黑" panose="020B0503020204020204" pitchFamily="34" charset="-122"/>
              <a:cs typeface="Times New Roman" panose="02020603050405020304" charset="0"/>
            </a:endParaRPr>
          </a:p>
        </p:txBody>
      </p:sp>
      <p:pic>
        <p:nvPicPr>
          <p:cNvPr id="10" name="图片 9"/>
          <p:cNvPicPr>
            <a:picLocks noChangeAspect="1"/>
          </p:cNvPicPr>
          <p:nvPr/>
        </p:nvPicPr>
        <p:blipFill>
          <a:blip r:embed="rId1"/>
          <a:stretch>
            <a:fillRect/>
          </a:stretch>
        </p:blipFill>
        <p:spPr>
          <a:xfrm>
            <a:off x="9646731" y="1271836"/>
            <a:ext cx="1381674" cy="1108783"/>
          </a:xfrm>
          <a:prstGeom prst="rect">
            <a:avLst/>
          </a:prstGeom>
        </p:spPr>
      </p:pic>
      <p:pic>
        <p:nvPicPr>
          <p:cNvPr id="12" name="图片 11"/>
          <p:cNvPicPr>
            <a:picLocks noChangeAspect="1"/>
          </p:cNvPicPr>
          <p:nvPr/>
        </p:nvPicPr>
        <p:blipFill>
          <a:blip r:embed="rId2"/>
          <a:stretch>
            <a:fillRect/>
          </a:stretch>
        </p:blipFill>
        <p:spPr>
          <a:xfrm>
            <a:off x="9646731" y="2856089"/>
            <a:ext cx="1595254" cy="1389593"/>
          </a:xfrm>
          <a:prstGeom prst="rect">
            <a:avLst/>
          </a:prstGeom>
        </p:spPr>
      </p:pic>
      <p:pic>
        <p:nvPicPr>
          <p:cNvPr id="14" name="图片 13"/>
          <p:cNvPicPr>
            <a:picLocks noChangeAspect="1"/>
          </p:cNvPicPr>
          <p:nvPr/>
        </p:nvPicPr>
        <p:blipFill>
          <a:blip r:embed="rId3"/>
          <a:stretch>
            <a:fillRect/>
          </a:stretch>
        </p:blipFill>
        <p:spPr>
          <a:xfrm>
            <a:off x="9948621" y="4451735"/>
            <a:ext cx="1241757" cy="1607239"/>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a:t>常见的欺凌的形式</a:t>
            </a:r>
            <a:endParaRPr kumimoji="1" lang="zh-CN" altLang="en-US" dirty="0"/>
          </a:p>
        </p:txBody>
      </p:sp>
      <p:sp>
        <p:nvSpPr>
          <p:cNvPr id="4" name="文本框 3"/>
          <p:cNvSpPr txBox="1"/>
          <p:nvPr/>
        </p:nvSpPr>
        <p:spPr>
          <a:xfrm>
            <a:off x="394236" y="1159743"/>
            <a:ext cx="7522806" cy="1938020"/>
          </a:xfrm>
          <a:prstGeom prst="rect">
            <a:avLst/>
          </a:prstGeom>
          <a:noFill/>
        </p:spPr>
        <p:txBody>
          <a:bodyPr wrap="square">
            <a:spAutoFit/>
          </a:bodyPr>
          <a:lstStyle/>
          <a:p>
            <a:pPr marL="342900" indent="-342900" algn="just">
              <a:lnSpc>
                <a:spcPct val="200000"/>
              </a:lnSpc>
              <a:buFont typeface="Wingdings" panose="05000000000000000000" pitchFamily="2" charset="2"/>
              <a:buChar char="l"/>
            </a:pPr>
            <a:r>
              <a:rPr lang="zh-CN" altLang="zh-CN" sz="20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财物欺凌</a:t>
            </a:r>
            <a:r>
              <a:rPr lang="zh-CN" altLang="zh-CN" sz="2000"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a:t>
            </a:r>
            <a:r>
              <a:rPr lang="zh-CN" altLang="zh-CN" sz="2000" dirty="0">
                <a:effectLst/>
                <a:latin typeface="微软雅黑" panose="020B0503020204020204" pitchFamily="34" charset="-122"/>
                <a:ea typeface="微软雅黑" panose="020B0503020204020204" pitchFamily="34" charset="-122"/>
                <a:cs typeface="Times New Roman" panose="02020603050405020304" charset="0"/>
              </a:rPr>
              <a:t>欺凌者通过</a:t>
            </a:r>
            <a:r>
              <a:rPr lang="zh-CN" altLang="zh-CN" sz="2000" dirty="0">
                <a:solidFill>
                  <a:srgbClr val="C00000"/>
                </a:solidFill>
                <a:latin typeface="微软雅黑" panose="020B0503020204020204" pitchFamily="34" charset="-122"/>
                <a:ea typeface="微软雅黑" panose="020B0503020204020204" pitchFamily="34" charset="-122"/>
                <a:cs typeface="Times New Roman" panose="02020603050405020304" charset="0"/>
              </a:rPr>
              <a:t>损毁被欺凌者的文具、衣服等物品达到凌辱对方的目的</a:t>
            </a:r>
            <a:r>
              <a:rPr lang="zh-CN" altLang="zh-CN" sz="2000" dirty="0">
                <a:effectLst/>
                <a:latin typeface="微软雅黑" panose="020B0503020204020204" pitchFamily="34" charset="-122"/>
                <a:ea typeface="微软雅黑" panose="020B0503020204020204" pitchFamily="34" charset="-122"/>
                <a:cs typeface="Times New Roman" panose="02020603050405020304" charset="0"/>
              </a:rPr>
              <a:t>，或者是欺凌者通过向被欺凌者索要钱财达到获得优越感的目的。</a:t>
            </a:r>
            <a:endParaRPr lang="en-US" altLang="zh-CN" sz="2000" dirty="0">
              <a:effectLst/>
              <a:latin typeface="微软雅黑" panose="020B0503020204020204" pitchFamily="34" charset="-122"/>
              <a:ea typeface="微软雅黑" panose="020B0503020204020204" pitchFamily="34" charset="-122"/>
              <a:cs typeface="Times New Roman" panose="02020603050405020304" charset="0"/>
            </a:endParaRPr>
          </a:p>
        </p:txBody>
      </p:sp>
      <p:sp>
        <p:nvSpPr>
          <p:cNvPr id="5" name="文本框 4"/>
          <p:cNvSpPr txBox="1"/>
          <p:nvPr/>
        </p:nvSpPr>
        <p:spPr>
          <a:xfrm>
            <a:off x="4273419" y="3451188"/>
            <a:ext cx="7522806" cy="2553335"/>
          </a:xfrm>
          <a:prstGeom prst="rect">
            <a:avLst/>
          </a:prstGeom>
          <a:noFill/>
        </p:spPr>
        <p:txBody>
          <a:bodyPr wrap="square">
            <a:spAutoFit/>
          </a:bodyPr>
          <a:lstStyle/>
          <a:p>
            <a:pPr marL="342900" indent="-342900" algn="just">
              <a:lnSpc>
                <a:spcPct val="200000"/>
              </a:lnSpc>
              <a:buFont typeface="Wingdings" panose="05000000000000000000" pitchFamily="2" charset="2"/>
              <a:buChar char="l"/>
            </a:pPr>
            <a:r>
              <a:rPr lang="zh-CN" altLang="zh-CN" sz="20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网络欺凌</a:t>
            </a:r>
            <a:r>
              <a:rPr lang="zh-CN" altLang="zh-CN" sz="2000"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a:t>
            </a:r>
            <a:r>
              <a:rPr lang="zh-CN" altLang="zh-CN" sz="2000" dirty="0">
                <a:solidFill>
                  <a:srgbClr val="C00000"/>
                </a:solidFill>
                <a:latin typeface="微软雅黑" panose="020B0503020204020204" pitchFamily="34" charset="-122"/>
                <a:ea typeface="微软雅黑" panose="020B0503020204020204" pitchFamily="34" charset="-122"/>
                <a:cs typeface="Times New Roman" panose="02020603050405020304" charset="0"/>
              </a:rPr>
              <a:t>通过</a:t>
            </a:r>
            <a:r>
              <a:rPr lang="en-US" altLang="zh-CN" sz="2000" dirty="0">
                <a:solidFill>
                  <a:srgbClr val="C00000"/>
                </a:solidFill>
                <a:latin typeface="微软雅黑" panose="020B0503020204020204" pitchFamily="34" charset="-122"/>
                <a:ea typeface="微软雅黑" panose="020B0503020204020204" pitchFamily="34" charset="-122"/>
                <a:cs typeface="Times New Roman" panose="02020603050405020304" charset="0"/>
              </a:rPr>
              <a:t>QQ</a:t>
            </a:r>
            <a:r>
              <a:rPr lang="zh-CN" altLang="zh-CN" sz="2000" dirty="0">
                <a:solidFill>
                  <a:srgbClr val="C00000"/>
                </a:solidFill>
                <a:latin typeface="微软雅黑" panose="020B0503020204020204" pitchFamily="34" charset="-122"/>
                <a:ea typeface="微软雅黑" panose="020B0503020204020204" pitchFamily="34" charset="-122"/>
                <a:cs typeface="Times New Roman" panose="02020603050405020304" charset="0"/>
              </a:rPr>
              <a:t>、微信、电子邮件、抖音、快手等</a:t>
            </a:r>
            <a:r>
              <a:rPr lang="zh-CN" altLang="zh-CN" sz="2000" dirty="0">
                <a:effectLst/>
                <a:latin typeface="微软雅黑" panose="020B0503020204020204" pitchFamily="34" charset="-122"/>
                <a:ea typeface="微软雅黑" panose="020B0503020204020204" pitchFamily="34" charset="-122"/>
                <a:cs typeface="Times New Roman" panose="02020603050405020304" charset="0"/>
              </a:rPr>
              <a:t>多元网络媒介</a:t>
            </a:r>
            <a:r>
              <a:rPr lang="zh-CN" altLang="zh-CN" sz="2000" dirty="0">
                <a:solidFill>
                  <a:srgbClr val="C00000"/>
                </a:solidFill>
                <a:latin typeface="微软雅黑" panose="020B0503020204020204" pitchFamily="34" charset="-122"/>
                <a:ea typeface="微软雅黑" panose="020B0503020204020204" pitchFamily="34" charset="-122"/>
                <a:cs typeface="Times New Roman" panose="02020603050405020304" charset="0"/>
              </a:rPr>
              <a:t>散播伤害被欺凌者的言论、图片或视频等</a:t>
            </a:r>
            <a:r>
              <a:rPr lang="zh-CN" altLang="zh-CN" sz="2000" dirty="0">
                <a:effectLst/>
                <a:latin typeface="微软雅黑" panose="020B0503020204020204" pitchFamily="34" charset="-122"/>
                <a:ea typeface="微软雅黑" panose="020B0503020204020204" pitchFamily="34" charset="-122"/>
                <a:cs typeface="Times New Roman" panose="02020603050405020304" charset="0"/>
              </a:rPr>
              <a:t>，使被欺凌者再次、重复地在更大范围被围观，从而对其造成更深的精神痛苦。</a:t>
            </a:r>
            <a:endParaRPr lang="zh-CN" altLang="zh-CN" sz="2000" dirty="0">
              <a:effectLst/>
              <a:latin typeface="微软雅黑" panose="020B0503020204020204" pitchFamily="34" charset="-122"/>
              <a:ea typeface="微软雅黑" panose="020B0503020204020204" pitchFamily="34" charset="-122"/>
              <a:cs typeface="Times New Roman" panose="02020603050405020304" charset="0"/>
            </a:endParaRPr>
          </a:p>
        </p:txBody>
      </p:sp>
      <p:pic>
        <p:nvPicPr>
          <p:cNvPr id="7" name="图片 6"/>
          <p:cNvPicPr>
            <a:picLocks noChangeAspect="1"/>
          </p:cNvPicPr>
          <p:nvPr/>
        </p:nvPicPr>
        <p:blipFill>
          <a:blip r:embed="rId1"/>
          <a:stretch>
            <a:fillRect/>
          </a:stretch>
        </p:blipFill>
        <p:spPr>
          <a:xfrm>
            <a:off x="8565529" y="1241927"/>
            <a:ext cx="1770495" cy="1708494"/>
          </a:xfrm>
          <a:prstGeom prst="rect">
            <a:avLst/>
          </a:prstGeom>
        </p:spPr>
      </p:pic>
      <p:pic>
        <p:nvPicPr>
          <p:cNvPr id="9" name="图片 8"/>
          <p:cNvPicPr>
            <a:picLocks noChangeAspect="1"/>
          </p:cNvPicPr>
          <p:nvPr/>
        </p:nvPicPr>
        <p:blipFill>
          <a:blip r:embed="rId2"/>
          <a:stretch>
            <a:fillRect/>
          </a:stretch>
        </p:blipFill>
        <p:spPr>
          <a:xfrm>
            <a:off x="1617282" y="3608901"/>
            <a:ext cx="1818743" cy="2269257"/>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r>
              <a:rPr lang="zh-CN" altLang="en-US"/>
              <a:t>易被误指为学生欺凌的行为</a:t>
            </a:r>
            <a:endParaRPr lang="zh-CN" altLang="en-US"/>
          </a:p>
        </p:txBody>
      </p:sp>
      <p:sp>
        <p:nvSpPr>
          <p:cNvPr id="8" name="文本框 7"/>
          <p:cNvSpPr txBox="1"/>
          <p:nvPr/>
        </p:nvSpPr>
        <p:spPr>
          <a:xfrm>
            <a:off x="504238" y="1466510"/>
            <a:ext cx="11183524" cy="4523105"/>
          </a:xfrm>
          <a:prstGeom prst="rect">
            <a:avLst/>
          </a:prstGeom>
          <a:noFill/>
        </p:spPr>
        <p:txBody>
          <a:bodyPr wrap="square">
            <a:spAutoFit/>
          </a:bodyPr>
          <a:p>
            <a:pPr marL="342900" indent="-342900" algn="just">
              <a:lnSpc>
                <a:spcPct val="150000"/>
              </a:lnSpc>
              <a:buFont typeface="Wingdings" panose="05000000000000000000" pitchFamily="2" charset="2"/>
              <a:buChar char="l"/>
            </a:pPr>
            <a:r>
              <a:rPr lang="zh-CN" altLang="zh-CN" sz="24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打闹嬉戏（玩笑）</a:t>
            </a:r>
            <a:r>
              <a:rPr lang="zh-CN" altLang="zh-CN" sz="2400"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a:t>
            </a:r>
            <a:r>
              <a:rPr lang="zh-CN" altLang="zh-CN" sz="2400" dirty="0">
                <a:effectLst/>
                <a:latin typeface="微软雅黑" panose="020B0503020204020204" pitchFamily="34" charset="-122"/>
                <a:ea typeface="微软雅黑" panose="020B0503020204020204" pitchFamily="34" charset="-122"/>
                <a:cs typeface="Times New Roman" panose="02020603050405020304" charset="0"/>
              </a:rPr>
              <a:t>学生之间平等的、善意的、角色可以互换的，以追求精神愉悦为目的的玩耍和游戏活动。与学生欺凌的区别主要是看主观上是否存在蓄意或恶意伤害他人的动机。</a:t>
            </a:r>
            <a:endParaRPr lang="en-US" altLang="zh-CN" sz="2400" dirty="0">
              <a:effectLst/>
              <a:latin typeface="微软雅黑" panose="020B0503020204020204" pitchFamily="34" charset="-122"/>
              <a:ea typeface="微软雅黑" panose="020B0503020204020204" pitchFamily="34" charset="-122"/>
              <a:cs typeface="Times New Roman" panose="02020603050405020304" charset="0"/>
            </a:endParaRPr>
          </a:p>
          <a:p>
            <a:pPr marL="342900" indent="-342900" algn="just">
              <a:lnSpc>
                <a:spcPct val="150000"/>
              </a:lnSpc>
              <a:buFont typeface="Wingdings" panose="05000000000000000000" pitchFamily="2" charset="2"/>
              <a:buChar char="l"/>
            </a:pPr>
            <a:r>
              <a:rPr lang="zh-CN" altLang="zh-CN" sz="24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恶作剧：</a:t>
            </a:r>
            <a:r>
              <a:rPr lang="zh-CN" altLang="zh-CN" sz="2400" dirty="0">
                <a:effectLst/>
                <a:latin typeface="微软雅黑" panose="020B0503020204020204" pitchFamily="34" charset="-122"/>
                <a:ea typeface="微软雅黑" panose="020B0503020204020204" pitchFamily="34" charset="-122"/>
                <a:cs typeface="Times New Roman" panose="02020603050405020304" charset="0"/>
              </a:rPr>
              <a:t>学生之间不以欺负或者侮辱人格为目的的捉弄耍笑、使人难堪的行为。与学生欺凌的区别主要是看结果上是否会造成被捉弄者的心理伤害。</a:t>
            </a:r>
            <a:endParaRPr lang="en-US" altLang="zh-CN" sz="2400" dirty="0">
              <a:effectLst/>
              <a:latin typeface="微软雅黑" panose="020B0503020204020204" pitchFamily="34" charset="-122"/>
              <a:ea typeface="微软雅黑" panose="020B0503020204020204" pitchFamily="34" charset="-122"/>
              <a:cs typeface="Times New Roman" panose="02020603050405020304" charset="0"/>
            </a:endParaRPr>
          </a:p>
          <a:p>
            <a:pPr marL="342900" indent="-342900" algn="just">
              <a:lnSpc>
                <a:spcPct val="150000"/>
              </a:lnSpc>
              <a:buFont typeface="Wingdings" panose="05000000000000000000" pitchFamily="2" charset="2"/>
              <a:buChar char="l"/>
            </a:pPr>
            <a:r>
              <a:rPr lang="zh-CN" altLang="zh-CN" sz="24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打架斗殴（约架）：</a:t>
            </a:r>
            <a:r>
              <a:rPr lang="zh-CN" altLang="zh-CN" sz="2400" dirty="0">
                <a:effectLst/>
                <a:latin typeface="微软雅黑" panose="020B0503020204020204" pitchFamily="34" charset="-122"/>
                <a:ea typeface="微软雅黑" panose="020B0503020204020204" pitchFamily="34" charset="-122"/>
                <a:cs typeface="Times New Roman" panose="02020603050405020304" charset="0"/>
              </a:rPr>
              <a:t>学生之间以解决利益纠纷或者争输赢为目的的暴力冲突。与学生欺凌的区别主要是看主体上双方力量是否均等，主观上是否故意欺负或者侮辱对方，结果上是否造成参与者的身体或心理伤害。</a:t>
            </a:r>
            <a:endParaRPr lang="zh-CN" altLang="zh-CN" sz="2400" dirty="0">
              <a:effectLst/>
              <a:latin typeface="微软雅黑" panose="020B0503020204020204" pitchFamily="34" charset="-122"/>
              <a:ea typeface="微软雅黑" panose="020B0503020204020204" pitchFamily="34" charset="-122"/>
              <a:cs typeface="Times New Roman" panose="0202060305040502030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a:t>常见角色</a:t>
            </a:r>
            <a:endParaRPr kumimoji="1" lang="zh-CN" altLang="en-US" dirty="0"/>
          </a:p>
        </p:txBody>
      </p:sp>
      <p:grpSp>
        <p:nvGrpSpPr>
          <p:cNvPr id="20" name="组合 19"/>
          <p:cNvGrpSpPr/>
          <p:nvPr/>
        </p:nvGrpSpPr>
        <p:grpSpPr>
          <a:xfrm>
            <a:off x="1449421" y="1542417"/>
            <a:ext cx="8885740" cy="3904357"/>
            <a:chOff x="1440593" y="1467019"/>
            <a:chExt cx="8885623" cy="2393017"/>
          </a:xfrm>
        </p:grpSpPr>
        <p:sp>
          <p:nvSpPr>
            <p:cNvPr id="4" name="文本框 3"/>
            <p:cNvSpPr txBox="1"/>
            <p:nvPr/>
          </p:nvSpPr>
          <p:spPr>
            <a:xfrm>
              <a:off x="1440593" y="3238098"/>
              <a:ext cx="3201175" cy="621938"/>
            </a:xfrm>
            <a:prstGeom prst="rect">
              <a:avLst/>
            </a:prstGeom>
            <a:noFill/>
          </p:spPr>
          <p:txBody>
            <a:bodyPr wrap="square">
              <a:spAutoFit/>
            </a:bodyPr>
            <a:lstStyle/>
            <a:p>
              <a:pPr algn="just">
                <a:lnSpc>
                  <a:spcPct val="150000"/>
                </a:lnSpc>
              </a:pPr>
              <a:r>
                <a:rPr lang="zh-CN" altLang="zh-CN" sz="2000" b="1" dirty="0">
                  <a:effectLst/>
                  <a:latin typeface="微软雅黑" panose="020B0503020204020204" pitchFamily="34" charset="-122"/>
                  <a:ea typeface="微软雅黑" panose="020B0503020204020204" pitchFamily="34" charset="-122"/>
                  <a:cs typeface="Times New Roman" panose="02020603050405020304" charset="0"/>
                </a:rPr>
                <a:t>欺凌者</a:t>
              </a:r>
              <a:r>
                <a:rPr lang="zh-CN" altLang="zh-CN" sz="2000" dirty="0">
                  <a:effectLst/>
                  <a:latin typeface="微软雅黑" panose="020B0503020204020204" pitchFamily="34" charset="-122"/>
                  <a:ea typeface="微软雅黑" panose="020B0503020204020204" pitchFamily="34" charset="-122"/>
                  <a:cs typeface="Times New Roman" panose="02020603050405020304" charset="0"/>
                </a:rPr>
                <a:t>：发起欺凌行为的主导方，具有攻击性。</a:t>
              </a:r>
              <a:endParaRPr lang="zh-CN" altLang="zh-CN" sz="2000" dirty="0">
                <a:effectLst/>
                <a:latin typeface="微软雅黑" panose="020B0503020204020204" pitchFamily="34" charset="-122"/>
                <a:ea typeface="微软雅黑" panose="020B0503020204020204" pitchFamily="34" charset="-122"/>
                <a:cs typeface="Times New Roman" panose="02020603050405020304" charset="0"/>
              </a:endParaRPr>
            </a:p>
          </p:txBody>
        </p:sp>
        <p:sp>
          <p:nvSpPr>
            <p:cNvPr id="12" name="文本框 11"/>
            <p:cNvSpPr txBox="1"/>
            <p:nvPr/>
          </p:nvSpPr>
          <p:spPr>
            <a:xfrm>
              <a:off x="7403403" y="3228916"/>
              <a:ext cx="2922813" cy="621938"/>
            </a:xfrm>
            <a:prstGeom prst="rect">
              <a:avLst/>
            </a:prstGeom>
            <a:noFill/>
          </p:spPr>
          <p:txBody>
            <a:bodyPr wrap="square">
              <a:spAutoFit/>
            </a:bodyPr>
            <a:lstStyle/>
            <a:p>
              <a:pPr algn="just">
                <a:lnSpc>
                  <a:spcPct val="150000"/>
                </a:lnSpc>
              </a:pPr>
              <a:r>
                <a:rPr lang="zh-CN" altLang="zh-CN" sz="2000" b="1" dirty="0">
                  <a:effectLst/>
                  <a:latin typeface="微软雅黑" panose="020B0503020204020204" pitchFamily="34" charset="-122"/>
                  <a:ea typeface="微软雅黑" panose="020B0503020204020204" pitchFamily="34" charset="-122"/>
                  <a:cs typeface="Times New Roman" panose="02020603050405020304" charset="0"/>
                </a:rPr>
                <a:t>被欺凌者</a:t>
              </a:r>
              <a:r>
                <a:rPr lang="zh-CN" altLang="zh-CN" sz="2000" dirty="0">
                  <a:effectLst/>
                  <a:latin typeface="微软雅黑" panose="020B0503020204020204" pitchFamily="34" charset="-122"/>
                  <a:ea typeface="微软雅黑" panose="020B0503020204020204" pitchFamily="34" charset="-122"/>
                  <a:cs typeface="Times New Roman" panose="02020603050405020304" charset="0"/>
                </a:rPr>
                <a:t>：处于弱势的一方，无法还击对抗。</a:t>
              </a:r>
              <a:endParaRPr lang="zh-CN" altLang="zh-CN" sz="2000" dirty="0">
                <a:effectLst/>
                <a:latin typeface="微软雅黑" panose="020B0503020204020204" pitchFamily="34" charset="-122"/>
                <a:ea typeface="微软雅黑" panose="020B0503020204020204" pitchFamily="34" charset="-122"/>
                <a:cs typeface="Times New Roman" panose="02020603050405020304" charset="0"/>
              </a:endParaRPr>
            </a:p>
          </p:txBody>
        </p:sp>
        <p:pic>
          <p:nvPicPr>
            <p:cNvPr id="14" name="图片 13"/>
            <p:cNvPicPr>
              <a:picLocks noChangeAspect="1"/>
            </p:cNvPicPr>
            <p:nvPr/>
          </p:nvPicPr>
          <p:blipFill>
            <a:blip r:embed="rId1"/>
            <a:stretch>
              <a:fillRect/>
            </a:stretch>
          </p:blipFill>
          <p:spPr>
            <a:xfrm>
              <a:off x="1837462" y="1467019"/>
              <a:ext cx="2407253" cy="1599991"/>
            </a:xfrm>
            <a:prstGeom prst="rect">
              <a:avLst/>
            </a:prstGeom>
          </p:spPr>
        </p:pic>
        <p:pic>
          <p:nvPicPr>
            <p:cNvPr id="16" name="图片 15"/>
            <p:cNvPicPr>
              <a:picLocks noChangeAspect="1"/>
            </p:cNvPicPr>
            <p:nvPr/>
          </p:nvPicPr>
          <p:blipFill>
            <a:blip r:embed="rId2"/>
            <a:stretch>
              <a:fillRect/>
            </a:stretch>
          </p:blipFill>
          <p:spPr>
            <a:xfrm>
              <a:off x="7606361" y="1467019"/>
              <a:ext cx="2516472" cy="1599602"/>
            </a:xfrm>
            <a:prstGeom prst="rect">
              <a:avLst/>
            </a:prstGeom>
          </p:spPr>
        </p:pic>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a:t>常见角色</a:t>
            </a:r>
            <a:endParaRPr kumimoji="1" lang="zh-CN" altLang="en-US" dirty="0"/>
          </a:p>
        </p:txBody>
      </p:sp>
      <p:sp>
        <p:nvSpPr>
          <p:cNvPr id="6" name="文本框 5"/>
          <p:cNvSpPr txBox="1"/>
          <p:nvPr/>
        </p:nvSpPr>
        <p:spPr>
          <a:xfrm>
            <a:off x="195024" y="1310805"/>
            <a:ext cx="11888754" cy="553085"/>
          </a:xfrm>
          <a:prstGeom prst="rect">
            <a:avLst/>
          </a:prstGeom>
          <a:ln w="38100" cmpd="sng">
            <a:noFill/>
          </a:ln>
        </p:spPr>
        <p:style>
          <a:lnRef idx="2">
            <a:schemeClr val="accent1"/>
          </a:lnRef>
          <a:fillRef idx="1">
            <a:schemeClr val="lt1"/>
          </a:fillRef>
          <a:effectRef idx="0">
            <a:schemeClr val="accent1"/>
          </a:effectRef>
          <a:fontRef idx="minor">
            <a:schemeClr val="dk1"/>
          </a:fontRef>
        </p:style>
        <p:txBody>
          <a:bodyPr wrap="square">
            <a:spAutoFit/>
          </a:bodyPr>
          <a:lstStyle/>
          <a:p>
            <a:pPr algn="just">
              <a:lnSpc>
                <a:spcPct val="150000"/>
              </a:lnSpc>
            </a:pPr>
            <a:r>
              <a:rPr lang="zh-CN" altLang="zh-CN" sz="2000" b="1" dirty="0">
                <a:solidFill>
                  <a:schemeClr val="tx1"/>
                </a:solidFill>
                <a:latin typeface="微软雅黑" panose="020B0503020204020204" pitchFamily="34" charset="-122"/>
                <a:ea typeface="微软雅黑" panose="020B0503020204020204" pitchFamily="34" charset="-122"/>
                <a:cs typeface="Times New Roman" panose="02020603050405020304" charset="0"/>
              </a:rPr>
              <a:t>围观者</a:t>
            </a:r>
            <a:r>
              <a:rPr lang="zh-CN" altLang="en-US" sz="2000" b="1" dirty="0">
                <a:solidFill>
                  <a:schemeClr val="tx1"/>
                </a:solidFill>
                <a:latin typeface="微软雅黑" panose="020B0503020204020204" pitchFamily="34" charset="-122"/>
                <a:ea typeface="微软雅黑" panose="020B0503020204020204" pitchFamily="34" charset="-122"/>
                <a:cs typeface="Times New Roman" panose="02020603050405020304" charset="0"/>
              </a:rPr>
              <a:t>：</a:t>
            </a:r>
            <a:r>
              <a:rPr lang="zh-CN" altLang="zh-CN" sz="1800" b="1" dirty="0">
                <a:effectLst/>
                <a:latin typeface="微软雅黑" panose="020B0503020204020204" pitchFamily="34" charset="-122"/>
                <a:ea typeface="微软雅黑" panose="020B0503020204020204" pitchFamily="34" charset="-122"/>
                <a:cs typeface="Times New Roman" panose="02020603050405020304" charset="0"/>
              </a:rPr>
              <a:t>包括协助者、附和者、旁观者三类。</a:t>
            </a:r>
            <a:endParaRPr lang="zh-CN" altLang="zh-CN" sz="1800" b="1" dirty="0">
              <a:effectLst/>
              <a:latin typeface="微软雅黑" panose="020B0503020204020204" pitchFamily="34" charset="-122"/>
              <a:ea typeface="微软雅黑" panose="020B0503020204020204" pitchFamily="34" charset="-122"/>
              <a:cs typeface="Times New Roman" panose="02020603050405020304" charset="0"/>
            </a:endParaRPr>
          </a:p>
        </p:txBody>
      </p:sp>
      <p:pic>
        <p:nvPicPr>
          <p:cNvPr id="22" name="图片 21"/>
          <p:cNvPicPr>
            <a:picLocks noChangeAspect="1"/>
          </p:cNvPicPr>
          <p:nvPr/>
        </p:nvPicPr>
        <p:blipFill>
          <a:blip r:embed="rId1"/>
          <a:stretch>
            <a:fillRect/>
          </a:stretch>
        </p:blipFill>
        <p:spPr>
          <a:xfrm>
            <a:off x="314960" y="1963420"/>
            <a:ext cx="1506220" cy="1084580"/>
          </a:xfrm>
          <a:prstGeom prst="rect">
            <a:avLst/>
          </a:prstGeom>
        </p:spPr>
      </p:pic>
      <p:sp>
        <p:nvSpPr>
          <p:cNvPr id="24" name="文本框 23"/>
          <p:cNvSpPr txBox="1"/>
          <p:nvPr/>
        </p:nvSpPr>
        <p:spPr>
          <a:xfrm>
            <a:off x="1821143" y="1836604"/>
            <a:ext cx="3364619" cy="1337945"/>
          </a:xfrm>
          <a:prstGeom prst="rect">
            <a:avLst/>
          </a:prstGeom>
          <a:noFill/>
        </p:spPr>
        <p:txBody>
          <a:bodyPr wrap="square">
            <a:spAutoFit/>
          </a:bodyPr>
          <a:lstStyle/>
          <a:p>
            <a:pPr algn="just">
              <a:lnSpc>
                <a:spcPct val="150000"/>
              </a:lnSpc>
            </a:pPr>
            <a:r>
              <a:rPr lang="zh-CN" altLang="zh-CN" sz="1800" b="1" dirty="0">
                <a:effectLst/>
                <a:latin typeface="微软雅黑" panose="020B0503020204020204" pitchFamily="34" charset="-122"/>
                <a:ea typeface="微软雅黑" panose="020B0503020204020204" pitchFamily="34" charset="-122"/>
                <a:cs typeface="Times New Roman" panose="02020603050405020304" charset="0"/>
              </a:rPr>
              <a:t>协助者</a:t>
            </a:r>
            <a:r>
              <a:rPr lang="zh-CN" altLang="zh-CN" sz="1800" dirty="0">
                <a:effectLst/>
                <a:latin typeface="微软雅黑" panose="020B0503020204020204" pitchFamily="34" charset="-122"/>
                <a:ea typeface="微软雅黑" panose="020B0503020204020204" pitchFamily="34" charset="-122"/>
                <a:cs typeface="Times New Roman" panose="02020603050405020304" charset="0"/>
              </a:rPr>
              <a:t>：参与部分欺凌的过程，具体行为包括拍摄、传播、放哨等。</a:t>
            </a:r>
            <a:endParaRPr lang="zh-CN" altLang="zh-CN" sz="1800" dirty="0">
              <a:effectLst/>
              <a:latin typeface="微软雅黑" panose="020B0503020204020204" pitchFamily="34" charset="-122"/>
              <a:ea typeface="微软雅黑" panose="020B0503020204020204" pitchFamily="34" charset="-122"/>
              <a:cs typeface="Times New Roman" panose="02020603050405020304" charset="0"/>
            </a:endParaRPr>
          </a:p>
        </p:txBody>
      </p:sp>
      <p:cxnSp>
        <p:nvCxnSpPr>
          <p:cNvPr id="27" name="直接连接符 26"/>
          <p:cNvCxnSpPr/>
          <p:nvPr/>
        </p:nvCxnSpPr>
        <p:spPr>
          <a:xfrm flipH="1">
            <a:off x="5386070" y="1325245"/>
            <a:ext cx="14605" cy="4898390"/>
          </a:xfrm>
          <a:prstGeom prst="line">
            <a:avLst/>
          </a:prstGeom>
          <a:ln w="28575">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1821180" y="3221990"/>
            <a:ext cx="3293110" cy="1337945"/>
          </a:xfrm>
          <a:prstGeom prst="rect">
            <a:avLst/>
          </a:prstGeom>
          <a:noFill/>
        </p:spPr>
        <p:txBody>
          <a:bodyPr wrap="square">
            <a:spAutoFit/>
          </a:bodyPr>
          <a:lstStyle/>
          <a:p>
            <a:pPr algn="just">
              <a:lnSpc>
                <a:spcPct val="150000"/>
              </a:lnSpc>
            </a:pPr>
            <a:r>
              <a:rPr lang="zh-CN" altLang="zh-CN" sz="1800" b="1" dirty="0">
                <a:effectLst/>
                <a:latin typeface="微软雅黑" panose="020B0503020204020204" pitchFamily="34" charset="-122"/>
                <a:ea typeface="微软雅黑" panose="020B0503020204020204" pitchFamily="34" charset="-122"/>
                <a:cs typeface="Times New Roman" panose="02020603050405020304" charset="0"/>
              </a:rPr>
              <a:t>附和者</a:t>
            </a:r>
            <a:r>
              <a:rPr lang="zh-CN" altLang="zh-CN" sz="1800" dirty="0">
                <a:effectLst/>
                <a:latin typeface="微软雅黑" panose="020B0503020204020204" pitchFamily="34" charset="-122"/>
                <a:ea typeface="微软雅黑" panose="020B0503020204020204" pitchFamily="34" charset="-122"/>
                <a:cs typeface="Times New Roman" panose="02020603050405020304" charset="0"/>
              </a:rPr>
              <a:t>：通常不会参与欺凌，但会在旁边嬉笑、叫好，或说一些煽动性的话等。</a:t>
            </a:r>
            <a:endParaRPr lang="zh-CN" altLang="zh-CN" sz="1800" dirty="0">
              <a:effectLst/>
              <a:latin typeface="微软雅黑" panose="020B0503020204020204" pitchFamily="34" charset="-122"/>
              <a:ea typeface="微软雅黑" panose="020B0503020204020204" pitchFamily="34" charset="-122"/>
              <a:cs typeface="Times New Roman" panose="02020603050405020304" charset="0"/>
            </a:endParaRPr>
          </a:p>
        </p:txBody>
      </p:sp>
      <p:sp>
        <p:nvSpPr>
          <p:cNvPr id="36" name="文本框 35"/>
          <p:cNvSpPr txBox="1"/>
          <p:nvPr/>
        </p:nvSpPr>
        <p:spPr>
          <a:xfrm>
            <a:off x="1821143" y="4847713"/>
            <a:ext cx="3484761" cy="1337945"/>
          </a:xfrm>
          <a:prstGeom prst="rect">
            <a:avLst/>
          </a:prstGeom>
          <a:noFill/>
        </p:spPr>
        <p:txBody>
          <a:bodyPr wrap="square">
            <a:spAutoFit/>
          </a:bodyPr>
          <a:lstStyle/>
          <a:p>
            <a:pPr algn="just">
              <a:lnSpc>
                <a:spcPct val="150000"/>
              </a:lnSpc>
            </a:pPr>
            <a:r>
              <a:rPr lang="zh-CN" altLang="zh-CN" sz="1800" b="1" dirty="0">
                <a:effectLst/>
                <a:latin typeface="微软雅黑" panose="020B0503020204020204" pitchFamily="34" charset="-122"/>
                <a:ea typeface="微软雅黑" panose="020B0503020204020204" pitchFamily="34" charset="-122"/>
                <a:cs typeface="Times New Roman" panose="02020603050405020304" charset="0"/>
              </a:rPr>
              <a:t>旁观者</a:t>
            </a:r>
            <a:r>
              <a:rPr lang="zh-CN" altLang="zh-CN" sz="1800" dirty="0">
                <a:effectLst/>
                <a:latin typeface="微软雅黑" panose="020B0503020204020204" pitchFamily="34" charset="-122"/>
                <a:ea typeface="微软雅黑" panose="020B0503020204020204" pitchFamily="34" charset="-122"/>
                <a:cs typeface="Times New Roman" panose="02020603050405020304" charset="0"/>
              </a:rPr>
              <a:t>：置身事外的围观者，怕惹祸上身，多持</a:t>
            </a:r>
            <a:r>
              <a:rPr lang="en-US" altLang="zh-CN" sz="1800" dirty="0">
                <a:effectLst/>
                <a:latin typeface="微软雅黑" panose="020B0503020204020204" pitchFamily="34" charset="-122"/>
                <a:ea typeface="微软雅黑" panose="020B0503020204020204" pitchFamily="34" charset="-122"/>
                <a:cs typeface="Times New Roman" panose="02020603050405020304" charset="0"/>
              </a:rPr>
              <a:t>“</a:t>
            </a:r>
            <a:r>
              <a:rPr lang="zh-CN" altLang="zh-CN" sz="1800" dirty="0">
                <a:effectLst/>
                <a:latin typeface="微软雅黑" panose="020B0503020204020204" pitchFamily="34" charset="-122"/>
                <a:ea typeface="微软雅黑" panose="020B0503020204020204" pitchFamily="34" charset="-122"/>
                <a:cs typeface="Times New Roman" panose="02020603050405020304" charset="0"/>
              </a:rPr>
              <a:t>事不关己，高高挂起</a:t>
            </a:r>
            <a:r>
              <a:rPr lang="en-US" altLang="zh-CN" sz="1800" dirty="0">
                <a:effectLst/>
                <a:latin typeface="微软雅黑" panose="020B0503020204020204" pitchFamily="34" charset="-122"/>
                <a:ea typeface="微软雅黑" panose="020B0503020204020204" pitchFamily="34" charset="-122"/>
                <a:cs typeface="Times New Roman" panose="02020603050405020304" charset="0"/>
              </a:rPr>
              <a:t>”</a:t>
            </a:r>
            <a:r>
              <a:rPr lang="zh-CN" altLang="zh-CN" sz="1800" dirty="0">
                <a:effectLst/>
                <a:latin typeface="微软雅黑" panose="020B0503020204020204" pitchFamily="34" charset="-122"/>
                <a:ea typeface="微软雅黑" panose="020B0503020204020204" pitchFamily="34" charset="-122"/>
                <a:cs typeface="Times New Roman" panose="02020603050405020304" charset="0"/>
              </a:rPr>
              <a:t>的态度。</a:t>
            </a:r>
            <a:endParaRPr lang="zh-CN" altLang="zh-CN" sz="1800" dirty="0">
              <a:effectLst/>
              <a:latin typeface="微软雅黑" panose="020B0503020204020204" pitchFamily="34" charset="-122"/>
              <a:ea typeface="微软雅黑" panose="020B0503020204020204" pitchFamily="34" charset="-122"/>
              <a:cs typeface="Times New Roman" panose="02020603050405020304" charset="0"/>
            </a:endParaRPr>
          </a:p>
        </p:txBody>
      </p:sp>
      <p:sp>
        <p:nvSpPr>
          <p:cNvPr id="38" name="文本框 37"/>
          <p:cNvSpPr txBox="1"/>
          <p:nvPr/>
        </p:nvSpPr>
        <p:spPr>
          <a:xfrm>
            <a:off x="5752465" y="1564640"/>
            <a:ext cx="6178550" cy="922020"/>
          </a:xfrm>
          <a:prstGeom prst="rect">
            <a:avLst/>
          </a:prstGeom>
          <a:noFill/>
        </p:spPr>
        <p:txBody>
          <a:bodyPr wrap="square">
            <a:spAutoFit/>
          </a:bodyPr>
          <a:lstStyle/>
          <a:p>
            <a:pPr algn="just">
              <a:lnSpc>
                <a:spcPct val="150000"/>
              </a:lnSpc>
            </a:pPr>
            <a:r>
              <a:rPr lang="zh-CN" altLang="zh-CN" sz="18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阻止者</a:t>
            </a:r>
            <a:r>
              <a:rPr lang="zh-CN" altLang="zh-CN" sz="1800"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：其态度偏向被欺凌者，会采取措施阻止欺凌事件、向老师报告、安慰支持被欺凌者。</a:t>
            </a:r>
            <a:endParaRPr lang="zh-CN" altLang="zh-CN" sz="1800"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endParaRPr>
          </a:p>
        </p:txBody>
      </p:sp>
      <p:pic>
        <p:nvPicPr>
          <p:cNvPr id="40" name="图片 39"/>
          <p:cNvPicPr>
            <a:picLocks noChangeAspect="1"/>
          </p:cNvPicPr>
          <p:nvPr/>
        </p:nvPicPr>
        <p:blipFill>
          <a:blip r:embed="rId2"/>
          <a:stretch>
            <a:fillRect/>
          </a:stretch>
        </p:blipFill>
        <p:spPr>
          <a:xfrm>
            <a:off x="314960" y="3301365"/>
            <a:ext cx="1506855" cy="1179195"/>
          </a:xfrm>
          <a:prstGeom prst="rect">
            <a:avLst/>
          </a:prstGeom>
        </p:spPr>
      </p:pic>
      <p:pic>
        <p:nvPicPr>
          <p:cNvPr id="42" name="图片 41"/>
          <p:cNvPicPr>
            <a:picLocks noChangeAspect="1"/>
          </p:cNvPicPr>
          <p:nvPr/>
        </p:nvPicPr>
        <p:blipFill>
          <a:blip r:embed="rId3"/>
          <a:stretch>
            <a:fillRect/>
          </a:stretch>
        </p:blipFill>
        <p:spPr>
          <a:xfrm>
            <a:off x="314960" y="5006340"/>
            <a:ext cx="1507490" cy="1098550"/>
          </a:xfrm>
          <a:prstGeom prst="rect">
            <a:avLst/>
          </a:prstGeom>
        </p:spPr>
      </p:pic>
      <p:pic>
        <p:nvPicPr>
          <p:cNvPr id="44" name="图片 43"/>
          <p:cNvPicPr>
            <a:picLocks noChangeAspect="1"/>
          </p:cNvPicPr>
          <p:nvPr/>
        </p:nvPicPr>
        <p:blipFill>
          <a:blip r:embed="rId4"/>
          <a:stretch>
            <a:fillRect/>
          </a:stretch>
        </p:blipFill>
        <p:spPr>
          <a:xfrm>
            <a:off x="6359525" y="2724150"/>
            <a:ext cx="4728210" cy="313055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二、如何发现隐藏的学生欺凌因素？</a:t>
            </a:r>
            <a:endParaRPr lang="zh-CN" altLang="en-US" dirty="0"/>
          </a:p>
        </p:txBody>
      </p:sp>
      <p:sp>
        <p:nvSpPr>
          <p:cNvPr id="18" name="椭圆 17"/>
          <p:cNvSpPr/>
          <p:nvPr/>
        </p:nvSpPr>
        <p:spPr bwMode="auto">
          <a:xfrm>
            <a:off x="1524000" y="1289050"/>
            <a:ext cx="3282950" cy="32829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AutoShape 5"/>
          <p:cNvSpPr>
            <a:spLocks noChangeArrowheads="1"/>
          </p:cNvSpPr>
          <p:nvPr/>
        </p:nvSpPr>
        <p:spPr bwMode="gray">
          <a:xfrm>
            <a:off x="736895" y="2421731"/>
            <a:ext cx="7301230" cy="3280886"/>
          </a:xfrm>
          <a:prstGeom prst="roundRect">
            <a:avLst>
              <a:gd name="adj" fmla="val 14810"/>
            </a:avLst>
          </a:prstGeom>
          <a:solidFill>
            <a:schemeClr val="accent5">
              <a:lumMod val="20000"/>
              <a:lumOff val="80000"/>
            </a:schemeClr>
          </a:solidFill>
          <a:ln w="57150" cmpd="sng" algn="ctr">
            <a:solidFill>
              <a:schemeClr val="bg1">
                <a:lumMod val="75000"/>
              </a:schemeClr>
            </a:solidFill>
            <a:round/>
          </a:ln>
          <a:effectLst/>
        </p:spPr>
        <p:txBody>
          <a:bodyPr wrap="none" anchor="ct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1930"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51" name="矩形 50"/>
          <p:cNvSpPr/>
          <p:nvPr/>
        </p:nvSpPr>
        <p:spPr>
          <a:xfrm>
            <a:off x="344594" y="336207"/>
            <a:ext cx="5466080" cy="583565"/>
          </a:xfrm>
          <a:prstGeom prst="rect">
            <a:avLst/>
          </a:prstGeom>
        </p:spPr>
        <p:txBody>
          <a:bodyPr wrap="none">
            <a:spAutoFit/>
          </a:bodyPr>
          <a:lstStyle/>
          <a:p>
            <a:pPr lvl="0" algn="l">
              <a:buClrTx/>
              <a:buSzTx/>
              <a:buFontTx/>
            </a:pPr>
            <a:r>
              <a:rPr lang="zh-CN" altLang="en-US" sz="32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关注潜在的欺凌行为危险因素</a:t>
            </a:r>
            <a:endParaRPr lang="zh-CN" altLang="en-US" sz="32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3" name="文本框 52"/>
          <p:cNvSpPr txBox="1"/>
          <p:nvPr/>
        </p:nvSpPr>
        <p:spPr>
          <a:xfrm>
            <a:off x="736895" y="2516570"/>
            <a:ext cx="7604125" cy="2630170"/>
          </a:xfrm>
          <a:prstGeom prst="rect">
            <a:avLst/>
          </a:prstGeom>
          <a:noFill/>
        </p:spPr>
        <p:txBody>
          <a:bodyPr wrap="square" rtlCol="0">
            <a:spAutoFit/>
          </a:bodyPr>
          <a:lstStyle/>
          <a:p>
            <a:pPr lvl="1" indent="0" fontAlgn="auto">
              <a:lnSpc>
                <a:spcPct val="150000"/>
              </a:lnSpc>
              <a:buFont typeface="Wingdings" panose="05000000000000000000" charset="0"/>
              <a:buNone/>
            </a:pPr>
            <a:r>
              <a:rPr lang="zh-CN" altLang="en-US" sz="2200" dirty="0">
                <a:solidFill>
                  <a:schemeClr val="accent5">
                    <a:lumMod val="50000"/>
                  </a:schemeClr>
                </a:solidFill>
                <a:latin typeface="东文宋体" charset="0"/>
                <a:ea typeface="东文宋体" charset="0"/>
                <a:cs typeface="Times New Roman" panose="02020603050405020304" charset="0"/>
              </a:rPr>
              <a:t>●</a:t>
            </a:r>
            <a:r>
              <a:rPr lang="zh-CN" altLang="en-US" sz="22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rPr>
              <a:t>争强好胜、嫉妒心较强</a:t>
            </a:r>
            <a:endParaRPr lang="zh-CN" altLang="en-US" sz="22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endParaRPr>
          </a:p>
          <a:p>
            <a:pPr lvl="1" indent="0" fontAlgn="auto">
              <a:lnSpc>
                <a:spcPct val="150000"/>
              </a:lnSpc>
              <a:buFont typeface="Wingdings" panose="05000000000000000000" charset="0"/>
              <a:buNone/>
            </a:pPr>
            <a:r>
              <a:rPr lang="zh-CN" altLang="en-US" sz="2200" dirty="0">
                <a:solidFill>
                  <a:schemeClr val="accent5">
                    <a:lumMod val="50000"/>
                  </a:schemeClr>
                </a:solidFill>
                <a:latin typeface="东文宋体" charset="0"/>
                <a:ea typeface="东文宋体" charset="0"/>
                <a:cs typeface="Times New Roman" panose="02020603050405020304" charset="0"/>
                <a:sym typeface="+mn-ea"/>
              </a:rPr>
              <a:t>●</a:t>
            </a:r>
            <a:r>
              <a:rPr lang="zh-CN" altLang="en-US" sz="22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rPr>
              <a:t>个性冲动，容易与同学发生冲突</a:t>
            </a:r>
            <a:endParaRPr lang="zh-CN" altLang="en-US" sz="22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endParaRPr>
          </a:p>
          <a:p>
            <a:pPr lvl="1" indent="0" fontAlgn="auto">
              <a:lnSpc>
                <a:spcPct val="150000"/>
              </a:lnSpc>
              <a:buFont typeface="Wingdings" panose="05000000000000000000" charset="0"/>
              <a:buNone/>
            </a:pPr>
            <a:r>
              <a:rPr lang="zh-CN" altLang="en-US" sz="2200" dirty="0">
                <a:solidFill>
                  <a:schemeClr val="accent5">
                    <a:lumMod val="50000"/>
                  </a:schemeClr>
                </a:solidFill>
                <a:latin typeface="东文宋体" charset="0"/>
                <a:ea typeface="东文宋体" charset="0"/>
                <a:cs typeface="Times New Roman" panose="02020603050405020304" charset="0"/>
                <a:sym typeface="+mn-ea"/>
              </a:rPr>
              <a:t>●</a:t>
            </a:r>
            <a:r>
              <a:rPr lang="zh-CN" altLang="en-US" sz="22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rPr>
              <a:t>管理和控制自己情绪的能力较差</a:t>
            </a:r>
            <a:endParaRPr lang="zh-CN" altLang="en-US" sz="22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endParaRPr>
          </a:p>
          <a:p>
            <a:pPr lvl="1" indent="0" fontAlgn="auto">
              <a:lnSpc>
                <a:spcPct val="150000"/>
              </a:lnSpc>
              <a:buFont typeface="Wingdings" panose="05000000000000000000" charset="0"/>
              <a:buNone/>
            </a:pPr>
            <a:r>
              <a:rPr lang="zh-CN" altLang="en-US" sz="2200" dirty="0">
                <a:solidFill>
                  <a:schemeClr val="accent5">
                    <a:lumMod val="50000"/>
                  </a:schemeClr>
                </a:solidFill>
                <a:latin typeface="东文宋体" charset="0"/>
                <a:ea typeface="东文宋体" charset="0"/>
                <a:cs typeface="Times New Roman" panose="02020603050405020304" charset="0"/>
                <a:sym typeface="+mn-ea"/>
              </a:rPr>
              <a:t>●</a:t>
            </a:r>
            <a:r>
              <a:rPr lang="zh-CN" altLang="en-US" sz="22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rPr>
              <a:t>常常违反校规校纪</a:t>
            </a:r>
            <a:endParaRPr lang="zh-CN" altLang="en-US" sz="22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endParaRPr>
          </a:p>
          <a:p>
            <a:pPr lvl="1" indent="0" fontAlgn="auto">
              <a:lnSpc>
                <a:spcPct val="150000"/>
              </a:lnSpc>
              <a:buFont typeface="Wingdings" panose="05000000000000000000" charset="0"/>
              <a:buNone/>
            </a:pPr>
            <a:r>
              <a:rPr lang="zh-CN" altLang="en-US" sz="2200" dirty="0">
                <a:solidFill>
                  <a:schemeClr val="accent5">
                    <a:lumMod val="50000"/>
                  </a:schemeClr>
                </a:solidFill>
                <a:latin typeface="东文宋体" charset="0"/>
                <a:ea typeface="东文宋体" charset="0"/>
                <a:cs typeface="Times New Roman" panose="02020603050405020304" charset="0"/>
                <a:sym typeface="+mn-ea"/>
              </a:rPr>
              <a:t>●</a:t>
            </a:r>
            <a:r>
              <a:rPr lang="zh-CN" altLang="en-US" sz="22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rPr>
              <a:t>在自己的小团体中处于“领导”位置</a:t>
            </a:r>
            <a:endParaRPr lang="zh-CN" altLang="en-US" sz="22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endParaRPr>
          </a:p>
        </p:txBody>
      </p:sp>
      <p:sp>
        <p:nvSpPr>
          <p:cNvPr id="5" name="文本框 4"/>
          <p:cNvSpPr txBox="1"/>
          <p:nvPr/>
        </p:nvSpPr>
        <p:spPr>
          <a:xfrm>
            <a:off x="344594" y="1440524"/>
            <a:ext cx="9156594" cy="461665"/>
          </a:xfrm>
          <a:prstGeom prst="rect">
            <a:avLst/>
          </a:prstGeom>
          <a:noFill/>
        </p:spPr>
        <p:txBody>
          <a:bodyPr wrap="square">
            <a:spAutoFit/>
          </a:bodyPr>
          <a:lstStyle/>
          <a:p>
            <a:r>
              <a:rPr lang="zh-CN" altLang="en-US" sz="2400" b="1" dirty="0">
                <a:latin typeface="微软雅黑" panose="020B0503020204020204" pitchFamily="34" charset="-122"/>
                <a:ea typeface="微软雅黑" panose="020B0503020204020204" pitchFamily="34" charset="-122"/>
              </a:rPr>
              <a:t>欺凌者往往具有一些共同特质，其行为和表现往往具有以下特征：</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AutoShape 5"/>
          <p:cNvSpPr>
            <a:spLocks noChangeArrowheads="1"/>
          </p:cNvSpPr>
          <p:nvPr/>
        </p:nvSpPr>
        <p:spPr bwMode="gray">
          <a:xfrm>
            <a:off x="655955" y="1988820"/>
            <a:ext cx="7449820" cy="3183890"/>
          </a:xfrm>
          <a:prstGeom prst="roundRect">
            <a:avLst>
              <a:gd name="adj" fmla="val 14810"/>
            </a:avLst>
          </a:prstGeom>
          <a:solidFill>
            <a:schemeClr val="accent5">
              <a:lumMod val="20000"/>
              <a:lumOff val="80000"/>
            </a:schemeClr>
          </a:solidFill>
          <a:ln w="57150" cmpd="sng" algn="ctr">
            <a:solidFill>
              <a:schemeClr val="bg1">
                <a:lumMod val="75000"/>
              </a:schemeClr>
            </a:solidFill>
            <a:round/>
          </a:ln>
          <a:effectLst/>
        </p:spPr>
        <p:txBody>
          <a:bodyPr wrap="none" anchor="ct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1930"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51" name="矩形 50"/>
          <p:cNvSpPr/>
          <p:nvPr/>
        </p:nvSpPr>
        <p:spPr>
          <a:xfrm>
            <a:off x="655955" y="264795"/>
            <a:ext cx="3840480" cy="583565"/>
          </a:xfrm>
          <a:prstGeom prst="rect">
            <a:avLst/>
          </a:prstGeom>
        </p:spPr>
        <p:txBody>
          <a:bodyPr wrap="none">
            <a:spAutoFit/>
          </a:bodyPr>
          <a:lstStyle/>
          <a:p>
            <a:pPr lvl="0" algn="l"/>
            <a:r>
              <a:rPr lang="zh-CN" altLang="en-US" sz="32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关注班级中的小团体</a:t>
            </a:r>
            <a:endParaRPr lang="zh-CN" altLang="en-US" sz="32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3" name="文本框 52"/>
          <p:cNvSpPr txBox="1"/>
          <p:nvPr/>
        </p:nvSpPr>
        <p:spPr>
          <a:xfrm>
            <a:off x="655955" y="2277745"/>
            <a:ext cx="7299325" cy="2430145"/>
          </a:xfrm>
          <a:prstGeom prst="rect">
            <a:avLst/>
          </a:prstGeom>
          <a:noFill/>
        </p:spPr>
        <p:txBody>
          <a:bodyPr wrap="square" rtlCol="0">
            <a:noAutofit/>
          </a:bodyPr>
          <a:lstStyle/>
          <a:p>
            <a:pPr lvl="1" indent="0">
              <a:lnSpc>
                <a:spcPct val="150000"/>
              </a:lnSpc>
              <a:buFont typeface="Wingdings" panose="05000000000000000000" charset="0"/>
              <a:buNone/>
            </a:pPr>
            <a:r>
              <a:rPr lang="zh-CN" altLang="en-US" sz="2400" dirty="0">
                <a:solidFill>
                  <a:schemeClr val="accent5">
                    <a:lumMod val="50000"/>
                  </a:schemeClr>
                </a:solidFill>
                <a:latin typeface="东文宋体" charset="0"/>
                <a:ea typeface="东文宋体" charset="0"/>
                <a:cs typeface="Times New Roman" panose="02020603050405020304" charset="0"/>
                <a:sym typeface="+mn-ea"/>
              </a:rPr>
              <a:t>●</a:t>
            </a:r>
            <a:r>
              <a:rPr lang="zh-CN" altLang="en-US" sz="24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sym typeface="+mn-ea"/>
              </a:rPr>
              <a:t>及时了解班级人际关系的动态变化</a:t>
            </a:r>
            <a:endParaRPr lang="zh-CN" altLang="en-US" sz="24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endParaRPr>
          </a:p>
          <a:p>
            <a:pPr lvl="1" indent="0">
              <a:lnSpc>
                <a:spcPct val="150000"/>
              </a:lnSpc>
              <a:buFont typeface="Wingdings" panose="05000000000000000000" charset="0"/>
              <a:buNone/>
            </a:pPr>
            <a:r>
              <a:rPr lang="zh-CN" altLang="en-US" sz="2400" dirty="0">
                <a:solidFill>
                  <a:schemeClr val="accent5">
                    <a:lumMod val="50000"/>
                  </a:schemeClr>
                </a:solidFill>
                <a:latin typeface="东文宋体" charset="0"/>
                <a:ea typeface="东文宋体" charset="0"/>
                <a:cs typeface="Times New Roman" panose="02020603050405020304" charset="0"/>
                <a:sym typeface="+mn-ea"/>
              </a:rPr>
              <a:t>●</a:t>
            </a:r>
            <a:r>
              <a:rPr lang="zh-CN" altLang="en-US" sz="24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sym typeface="+mn-ea"/>
              </a:rPr>
              <a:t>观察学生之间的不正常互动交流和不当的情绪</a:t>
            </a:r>
            <a:r>
              <a:rPr lang="en-US" altLang="zh-CN" sz="24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sym typeface="+mn-ea"/>
              </a:rPr>
              <a:t> </a:t>
            </a:r>
            <a:endParaRPr lang="en-US" altLang="zh-CN" sz="24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sym typeface="+mn-ea"/>
            </a:endParaRPr>
          </a:p>
          <a:p>
            <a:pPr lvl="1" indent="0">
              <a:lnSpc>
                <a:spcPct val="150000"/>
              </a:lnSpc>
              <a:buFont typeface="Wingdings" panose="05000000000000000000" charset="0"/>
              <a:buNone/>
            </a:pPr>
            <a:r>
              <a:rPr lang="en-US" altLang="zh-CN" sz="24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sym typeface="+mn-ea"/>
              </a:rPr>
              <a:t>   </a:t>
            </a:r>
            <a:r>
              <a:rPr lang="zh-CN" altLang="en-US" sz="24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sym typeface="+mn-ea"/>
              </a:rPr>
              <a:t>表达方式</a:t>
            </a:r>
            <a:endParaRPr lang="zh-CN" altLang="en-US" sz="24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endParaRPr>
          </a:p>
          <a:p>
            <a:pPr lvl="1" indent="0">
              <a:lnSpc>
                <a:spcPct val="150000"/>
              </a:lnSpc>
              <a:buFont typeface="Wingdings" panose="05000000000000000000" charset="0"/>
              <a:buNone/>
            </a:pPr>
            <a:r>
              <a:rPr lang="zh-CN" altLang="en-US" sz="2400" dirty="0">
                <a:solidFill>
                  <a:schemeClr val="accent5">
                    <a:lumMod val="50000"/>
                  </a:schemeClr>
                </a:solidFill>
                <a:latin typeface="东文宋体" charset="0"/>
                <a:ea typeface="东文宋体" charset="0"/>
                <a:cs typeface="Times New Roman" panose="02020603050405020304" charset="0"/>
                <a:sym typeface="+mn-ea"/>
              </a:rPr>
              <a:t>●</a:t>
            </a:r>
            <a:r>
              <a:rPr lang="zh-CN" altLang="en-US" sz="24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sym typeface="+mn-ea"/>
              </a:rPr>
              <a:t>留意班级整体氛围的变化</a:t>
            </a:r>
            <a:endParaRPr lang="zh-CN" altLang="en-US" sz="24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sym typeface="+mn-e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AutoShape 5"/>
          <p:cNvSpPr>
            <a:spLocks noChangeArrowheads="1"/>
          </p:cNvSpPr>
          <p:nvPr/>
        </p:nvSpPr>
        <p:spPr bwMode="gray">
          <a:xfrm>
            <a:off x="700405" y="1784350"/>
            <a:ext cx="7230110" cy="3141345"/>
          </a:xfrm>
          <a:prstGeom prst="roundRect">
            <a:avLst>
              <a:gd name="adj" fmla="val 14810"/>
            </a:avLst>
          </a:prstGeom>
          <a:solidFill>
            <a:schemeClr val="accent5">
              <a:lumMod val="20000"/>
              <a:lumOff val="80000"/>
            </a:schemeClr>
          </a:solidFill>
          <a:ln w="57150" cmpd="sng" algn="ctr">
            <a:solidFill>
              <a:schemeClr val="bg1">
                <a:lumMod val="75000"/>
              </a:schemeClr>
            </a:solidFill>
            <a:round/>
          </a:ln>
          <a:effectLst/>
        </p:spPr>
        <p:txBody>
          <a:bodyPr wrap="none" anchor="ct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1930"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51" name="矩形 50"/>
          <p:cNvSpPr/>
          <p:nvPr/>
        </p:nvSpPr>
        <p:spPr>
          <a:xfrm>
            <a:off x="375589" y="298044"/>
            <a:ext cx="5059680" cy="583565"/>
          </a:xfrm>
          <a:prstGeom prst="rect">
            <a:avLst/>
          </a:prstGeom>
        </p:spPr>
        <p:txBody>
          <a:bodyPr wrap="none">
            <a:spAutoFit/>
          </a:bodyPr>
          <a:lstStyle/>
          <a:p>
            <a:pPr lvl="0" algn="l"/>
            <a:r>
              <a:rPr lang="zh-CN" altLang="en-US" sz="32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关注班级中存在的歧视行为</a:t>
            </a:r>
            <a:endParaRPr lang="zh-CN" altLang="en-US" sz="2800" b="1" dirty="0">
              <a:solidFill>
                <a:srgbClr val="FFC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3" name="文本框 52"/>
          <p:cNvSpPr txBox="1"/>
          <p:nvPr/>
        </p:nvSpPr>
        <p:spPr>
          <a:xfrm>
            <a:off x="847725" y="2433955"/>
            <a:ext cx="6518910" cy="1753235"/>
          </a:xfrm>
          <a:prstGeom prst="rect">
            <a:avLst/>
          </a:prstGeom>
          <a:noFill/>
        </p:spPr>
        <p:txBody>
          <a:bodyPr wrap="square" rtlCol="0">
            <a:spAutoFit/>
          </a:bodyPr>
          <a:lstStyle/>
          <a:p>
            <a:pPr lvl="1" indent="0">
              <a:lnSpc>
                <a:spcPct val="150000"/>
              </a:lnSpc>
              <a:buFont typeface="Wingdings" panose="05000000000000000000" charset="0"/>
              <a:buNone/>
            </a:pPr>
            <a:r>
              <a:rPr lang="zh-CN" altLang="en-US" sz="2400" dirty="0">
                <a:solidFill>
                  <a:schemeClr val="accent5">
                    <a:lumMod val="50000"/>
                  </a:schemeClr>
                </a:solidFill>
                <a:latin typeface="东文宋体" charset="0"/>
                <a:ea typeface="东文宋体" charset="0"/>
                <a:cs typeface="Times New Roman" panose="02020603050405020304" charset="0"/>
                <a:sym typeface="+mn-ea"/>
              </a:rPr>
              <a:t>●</a:t>
            </a:r>
            <a:r>
              <a:rPr lang="zh-CN" altLang="en-US" sz="24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rPr>
              <a:t>因家庭背景、身体特征和性格特点的差异</a:t>
            </a:r>
            <a:endParaRPr lang="zh-CN" altLang="en-US" sz="24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endParaRPr>
          </a:p>
          <a:p>
            <a:pPr lvl="1" indent="0">
              <a:lnSpc>
                <a:spcPct val="150000"/>
              </a:lnSpc>
              <a:buFont typeface="Wingdings" panose="05000000000000000000" charset="0"/>
              <a:buNone/>
            </a:pPr>
            <a:r>
              <a:rPr lang="zh-CN" altLang="en-US" sz="24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rPr>
              <a:t> </a:t>
            </a:r>
            <a:r>
              <a:rPr lang="en-US" altLang="zh-CN" sz="24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rPr>
              <a:t>  </a:t>
            </a:r>
            <a:r>
              <a:rPr lang="zh-CN" altLang="en-US" sz="24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rPr>
              <a:t>产生的歧视</a:t>
            </a:r>
            <a:endParaRPr lang="zh-CN" altLang="en-US" sz="24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endParaRPr>
          </a:p>
          <a:p>
            <a:pPr lvl="1" indent="0">
              <a:lnSpc>
                <a:spcPct val="150000"/>
              </a:lnSpc>
              <a:buFont typeface="Wingdings" panose="05000000000000000000" charset="0"/>
              <a:buNone/>
            </a:pPr>
            <a:r>
              <a:rPr lang="zh-CN" altLang="en-US" sz="2400" dirty="0">
                <a:solidFill>
                  <a:schemeClr val="accent5">
                    <a:lumMod val="50000"/>
                  </a:schemeClr>
                </a:solidFill>
                <a:latin typeface="东文宋体" charset="0"/>
                <a:ea typeface="东文宋体" charset="0"/>
                <a:cs typeface="Times New Roman" panose="02020603050405020304" charset="0"/>
                <a:sym typeface="+mn-ea"/>
              </a:rPr>
              <a:t>●</a:t>
            </a:r>
            <a:r>
              <a:rPr lang="zh-CN" altLang="en-US" sz="24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rPr>
              <a:t>因认知偏见、价值观差异导致的歧视</a:t>
            </a:r>
            <a:endParaRPr lang="zh-CN" altLang="en-US" sz="2400" dirty="0">
              <a:solidFill>
                <a:schemeClr val="accent5">
                  <a:lumMod val="50000"/>
                </a:schemeClr>
              </a:solidFill>
              <a:latin typeface="微软雅黑" panose="020B0503020204020204" pitchFamily="34" charset="-122"/>
              <a:ea typeface="微软雅黑" panose="020B0503020204020204" pitchFamily="34" charset="-122"/>
              <a:cs typeface="Times New Roman" panose="0202060305040502030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804228" y="478971"/>
            <a:ext cx="792000" cy="792000"/>
          </a:xfrm>
          <a:prstGeom prst="ellipse">
            <a:avLst/>
          </a:prstGeom>
          <a:solidFill>
            <a:srgbClr val="43B2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sz="2400" b="1" dirty="0">
              <a:latin typeface="微软雅黑" panose="020B0503020204020204" pitchFamily="34" charset="-122"/>
              <a:ea typeface="微软雅黑" panose="020B0503020204020204" pitchFamily="34" charset="-122"/>
            </a:endParaRPr>
          </a:p>
        </p:txBody>
      </p:sp>
      <p:sp>
        <p:nvSpPr>
          <p:cNvPr id="3" name="椭圆 2"/>
          <p:cNvSpPr/>
          <p:nvPr/>
        </p:nvSpPr>
        <p:spPr>
          <a:xfrm>
            <a:off x="4804228" y="1491029"/>
            <a:ext cx="792000" cy="792000"/>
          </a:xfrm>
          <a:prstGeom prst="ellipse">
            <a:avLst/>
          </a:prstGeom>
          <a:solidFill>
            <a:srgbClr val="43B2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sz="2400" b="1" dirty="0">
              <a:latin typeface="微软雅黑" panose="020B0503020204020204" pitchFamily="34" charset="-122"/>
              <a:ea typeface="微软雅黑" panose="020B0503020204020204" pitchFamily="34" charset="-122"/>
            </a:endParaRPr>
          </a:p>
        </p:txBody>
      </p:sp>
      <p:sp>
        <p:nvSpPr>
          <p:cNvPr id="4" name="椭圆 3"/>
          <p:cNvSpPr/>
          <p:nvPr/>
        </p:nvSpPr>
        <p:spPr>
          <a:xfrm>
            <a:off x="4804228" y="2503087"/>
            <a:ext cx="792000" cy="792000"/>
          </a:xfrm>
          <a:prstGeom prst="ellipse">
            <a:avLst/>
          </a:prstGeom>
          <a:solidFill>
            <a:srgbClr val="43B2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sz="2400" b="1" dirty="0">
              <a:latin typeface="微软雅黑" panose="020B0503020204020204" pitchFamily="34" charset="-122"/>
              <a:ea typeface="微软雅黑" panose="020B0503020204020204" pitchFamily="34" charset="-122"/>
            </a:endParaRPr>
          </a:p>
        </p:txBody>
      </p:sp>
      <p:sp>
        <p:nvSpPr>
          <p:cNvPr id="5" name="椭圆 4"/>
          <p:cNvSpPr/>
          <p:nvPr/>
        </p:nvSpPr>
        <p:spPr>
          <a:xfrm>
            <a:off x="4804228" y="3515145"/>
            <a:ext cx="792000" cy="792000"/>
          </a:xfrm>
          <a:prstGeom prst="ellipse">
            <a:avLst/>
          </a:prstGeom>
          <a:solidFill>
            <a:srgbClr val="43B2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sz="2400" b="1" dirty="0">
              <a:latin typeface="微软雅黑" panose="020B0503020204020204" pitchFamily="34" charset="-122"/>
              <a:ea typeface="微软雅黑" panose="020B0503020204020204" pitchFamily="34" charset="-122"/>
            </a:endParaRPr>
          </a:p>
        </p:txBody>
      </p:sp>
      <p:sp>
        <p:nvSpPr>
          <p:cNvPr id="6" name="椭圆 5"/>
          <p:cNvSpPr/>
          <p:nvPr/>
        </p:nvSpPr>
        <p:spPr>
          <a:xfrm>
            <a:off x="4804228" y="4527203"/>
            <a:ext cx="792000" cy="792000"/>
          </a:xfrm>
          <a:prstGeom prst="ellipse">
            <a:avLst/>
          </a:prstGeom>
          <a:solidFill>
            <a:srgbClr val="43B2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sz="2400" b="1" dirty="0">
              <a:latin typeface="微软雅黑" panose="020B0503020204020204" pitchFamily="34" charset="-122"/>
              <a:ea typeface="微软雅黑" panose="020B0503020204020204" pitchFamily="34" charset="-122"/>
            </a:endParaRPr>
          </a:p>
        </p:txBody>
      </p:sp>
      <p:sp>
        <p:nvSpPr>
          <p:cNvPr id="7" name="椭圆 6"/>
          <p:cNvSpPr/>
          <p:nvPr/>
        </p:nvSpPr>
        <p:spPr>
          <a:xfrm>
            <a:off x="4804228" y="5539261"/>
            <a:ext cx="792000" cy="792000"/>
          </a:xfrm>
          <a:prstGeom prst="ellipse">
            <a:avLst/>
          </a:prstGeom>
          <a:solidFill>
            <a:srgbClr val="43B2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sz="24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5871135" y="605505"/>
            <a:ext cx="4956515" cy="521970"/>
          </a:xfrm>
          <a:prstGeom prst="rect">
            <a:avLst/>
          </a:prstGeom>
          <a:noFill/>
        </p:spPr>
        <p:txBody>
          <a:bodyPr wrap="square" rtlCol="0">
            <a:spAutoFit/>
          </a:bodyPr>
          <a:lstStyle/>
          <a:p>
            <a:r>
              <a:rPr kumimoji="1" lang="zh-CN" altLang="en-US" sz="2800" dirty="0">
                <a:latin typeface="微软雅黑" panose="020B0503020204020204" pitchFamily="34" charset="-122"/>
                <a:ea typeface="微软雅黑" panose="020B0503020204020204" pitchFamily="34" charset="-122"/>
              </a:rPr>
              <a:t>学生欺凌是什么？</a:t>
            </a:r>
            <a:endParaRPr kumimoji="1" lang="zh-CN" altLang="en-US" sz="2800"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5871135" y="1629488"/>
            <a:ext cx="4956515" cy="521970"/>
          </a:xfrm>
          <a:prstGeom prst="rect">
            <a:avLst/>
          </a:prstGeom>
          <a:noFill/>
        </p:spPr>
        <p:txBody>
          <a:bodyPr wrap="square" rtlCol="0">
            <a:spAutoFit/>
          </a:bodyPr>
          <a:lstStyle/>
          <a:p>
            <a:r>
              <a:rPr kumimoji="1" lang="zh-CN" altLang="en-US" sz="2800" dirty="0">
                <a:latin typeface="微软雅黑" panose="020B0503020204020204" pitchFamily="34" charset="-122"/>
                <a:ea typeface="微软雅黑" panose="020B0503020204020204" pitchFamily="34" charset="-122"/>
              </a:rPr>
              <a:t>如何发现隐藏的学生欺凌因素？</a:t>
            </a:r>
            <a:endParaRPr kumimoji="1" lang="zh-CN" altLang="en-US" sz="2800"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5870500" y="2630112"/>
            <a:ext cx="4956515" cy="521970"/>
          </a:xfrm>
          <a:prstGeom prst="rect">
            <a:avLst/>
          </a:prstGeom>
          <a:noFill/>
        </p:spPr>
        <p:txBody>
          <a:bodyPr wrap="square" rtlCol="0">
            <a:spAutoFit/>
          </a:bodyPr>
          <a:lstStyle/>
          <a:p>
            <a:r>
              <a:rPr kumimoji="1" lang="zh-CN" altLang="en-US" sz="2800" dirty="0">
                <a:latin typeface="微软雅黑" panose="020B0503020204020204" pitchFamily="34" charset="-122"/>
                <a:ea typeface="微软雅黑" panose="020B0503020204020204" pitchFamily="34" charset="-122"/>
              </a:rPr>
              <a:t>如何识别可能已经发生的欺凌？</a:t>
            </a:r>
            <a:endParaRPr kumimoji="1" lang="zh-CN" altLang="en-US" sz="2800"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5871135" y="5653055"/>
            <a:ext cx="4956515" cy="521970"/>
          </a:xfrm>
          <a:prstGeom prst="rect">
            <a:avLst/>
          </a:prstGeom>
          <a:noFill/>
        </p:spPr>
        <p:txBody>
          <a:bodyPr wrap="square" rtlCol="0">
            <a:spAutoFit/>
          </a:bodyPr>
          <a:lstStyle/>
          <a:p>
            <a:r>
              <a:rPr kumimoji="1" lang="zh-CN" altLang="en-US" sz="2800" dirty="0">
                <a:latin typeface="微软雅黑" panose="020B0503020204020204" pitchFamily="34" charset="-122"/>
                <a:ea typeface="微软雅黑" panose="020B0503020204020204" pitchFamily="34" charset="-122"/>
              </a:rPr>
              <a:t>防治欺凌相关的法律规定</a:t>
            </a:r>
            <a:endParaRPr kumimoji="1" lang="zh-CN" altLang="en-US" sz="2800" dirty="0">
              <a:latin typeface="微软雅黑" panose="020B0503020204020204" pitchFamily="34" charset="-122"/>
              <a:ea typeface="微软雅黑" panose="020B0503020204020204" pitchFamily="34" charset="-122"/>
            </a:endParaRPr>
          </a:p>
        </p:txBody>
      </p:sp>
      <p:sp>
        <p:nvSpPr>
          <p:cNvPr id="13" name="文本框 12"/>
          <p:cNvSpPr txBox="1"/>
          <p:nvPr/>
        </p:nvSpPr>
        <p:spPr>
          <a:xfrm>
            <a:off x="5869865" y="4654764"/>
            <a:ext cx="4956515" cy="521970"/>
          </a:xfrm>
          <a:prstGeom prst="rect">
            <a:avLst/>
          </a:prstGeom>
          <a:noFill/>
        </p:spPr>
        <p:txBody>
          <a:bodyPr wrap="square" rtlCol="0">
            <a:spAutoFit/>
          </a:bodyPr>
          <a:lstStyle/>
          <a:p>
            <a:r>
              <a:rPr kumimoji="1" lang="zh-CN" altLang="en-US" sz="2800" dirty="0">
                <a:latin typeface="微软雅黑" panose="020B0503020204020204" pitchFamily="34" charset="-122"/>
                <a:ea typeface="微软雅黑" panose="020B0503020204020204" pitchFamily="34" charset="-122"/>
              </a:rPr>
              <a:t>如何开展班级防欺凌教育？</a:t>
            </a:r>
            <a:endParaRPr kumimoji="1" lang="zh-CN" altLang="en-US" sz="2800"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4758372" y="585421"/>
            <a:ext cx="913130" cy="645160"/>
          </a:xfrm>
          <a:prstGeom prst="rect">
            <a:avLst/>
          </a:prstGeom>
          <a:noFill/>
        </p:spPr>
        <p:txBody>
          <a:bodyPr wrap="square" rtlCol="0" anchor="ctr">
            <a:spAutoFit/>
          </a:bodyPr>
          <a:lstStyle/>
          <a:p>
            <a:pPr algn="ctr"/>
            <a:r>
              <a:rPr kumimoji="1" lang="en-US" altLang="zh-CN" sz="3600" b="1" dirty="0">
                <a:solidFill>
                  <a:schemeClr val="bg1">
                    <a:lumMod val="95000"/>
                  </a:schemeClr>
                </a:solidFill>
                <a:latin typeface="Aptos Narrow" panose="020B0004020202020204" pitchFamily="34" charset="0"/>
                <a:ea typeface="微软雅黑" panose="020B0503020204020204" pitchFamily="34" charset="-122"/>
                <a:cs typeface="Al Nile" panose="00000400000000000000" pitchFamily="2" charset="-78"/>
              </a:rPr>
              <a:t>1</a:t>
            </a:r>
            <a:endParaRPr kumimoji="1" lang="en-US" altLang="zh-CN" sz="3600" b="1" dirty="0">
              <a:solidFill>
                <a:schemeClr val="bg1">
                  <a:lumMod val="95000"/>
                </a:schemeClr>
              </a:solidFill>
              <a:latin typeface="Aptos Narrow" panose="020B0004020202020204" pitchFamily="34" charset="0"/>
              <a:ea typeface="微软雅黑" panose="020B0503020204020204" pitchFamily="34" charset="-122"/>
              <a:cs typeface="Al Nile" panose="00000400000000000000" pitchFamily="2" charset="-78"/>
            </a:endParaRPr>
          </a:p>
        </p:txBody>
      </p:sp>
      <p:sp>
        <p:nvSpPr>
          <p:cNvPr id="15" name="文本框 14"/>
          <p:cNvSpPr txBox="1"/>
          <p:nvPr/>
        </p:nvSpPr>
        <p:spPr>
          <a:xfrm>
            <a:off x="4758055" y="1490179"/>
            <a:ext cx="913765" cy="785495"/>
          </a:xfrm>
          <a:prstGeom prst="rect">
            <a:avLst/>
          </a:prstGeom>
          <a:noFill/>
        </p:spPr>
        <p:txBody>
          <a:bodyPr wrap="square" rtlCol="0" anchor="ctr">
            <a:noAutofit/>
          </a:bodyPr>
          <a:lstStyle/>
          <a:p>
            <a:pPr algn="ctr"/>
            <a:r>
              <a:rPr kumimoji="1" lang="en-US" altLang="zh-CN" sz="3600" b="1" dirty="0">
                <a:solidFill>
                  <a:schemeClr val="bg1">
                    <a:lumMod val="95000"/>
                  </a:schemeClr>
                </a:solidFill>
                <a:latin typeface="Aptos Narrow" panose="020B0004020202020204" pitchFamily="34" charset="0"/>
                <a:ea typeface="微软雅黑" panose="020B0503020204020204" pitchFamily="34" charset="-122"/>
                <a:cs typeface="Al Nile" panose="00000400000000000000" pitchFamily="2" charset="-78"/>
              </a:rPr>
              <a:t>2</a:t>
            </a:r>
            <a:endParaRPr kumimoji="1" lang="en-US" altLang="zh-CN" sz="3600" b="1" dirty="0">
              <a:solidFill>
                <a:schemeClr val="bg1">
                  <a:lumMod val="95000"/>
                </a:schemeClr>
              </a:solidFill>
              <a:latin typeface="Aptos Narrow" panose="020B0004020202020204" pitchFamily="34" charset="0"/>
              <a:ea typeface="微软雅黑" panose="020B0503020204020204" pitchFamily="34" charset="-122"/>
              <a:cs typeface="Al Nile" panose="00000400000000000000" pitchFamily="2" charset="-78"/>
            </a:endParaRPr>
          </a:p>
        </p:txBody>
      </p:sp>
      <p:sp>
        <p:nvSpPr>
          <p:cNvPr id="16" name="文本框 15"/>
          <p:cNvSpPr txBox="1"/>
          <p:nvPr/>
        </p:nvSpPr>
        <p:spPr>
          <a:xfrm>
            <a:off x="4758372" y="2535272"/>
            <a:ext cx="913130" cy="730250"/>
          </a:xfrm>
          <a:prstGeom prst="rect">
            <a:avLst/>
          </a:prstGeom>
          <a:noFill/>
        </p:spPr>
        <p:txBody>
          <a:bodyPr wrap="square" rtlCol="0" anchor="ctr">
            <a:noAutofit/>
          </a:bodyPr>
          <a:lstStyle/>
          <a:p>
            <a:pPr algn="ctr"/>
            <a:r>
              <a:rPr kumimoji="1" lang="en-US" altLang="zh-CN" sz="3600" b="1" dirty="0">
                <a:solidFill>
                  <a:schemeClr val="bg1">
                    <a:lumMod val="95000"/>
                  </a:schemeClr>
                </a:solidFill>
                <a:latin typeface="Aptos Narrow" panose="020B0004020202020204" pitchFamily="34" charset="0"/>
                <a:ea typeface="微软雅黑" panose="020B0503020204020204" pitchFamily="34" charset="-122"/>
                <a:cs typeface="Al Nile" panose="00000400000000000000" pitchFamily="2" charset="-78"/>
              </a:rPr>
              <a:t>3</a:t>
            </a:r>
            <a:endParaRPr kumimoji="1" lang="en-US" altLang="zh-CN" sz="3600" b="1" dirty="0">
              <a:solidFill>
                <a:schemeClr val="bg1">
                  <a:lumMod val="95000"/>
                </a:schemeClr>
              </a:solidFill>
              <a:latin typeface="Aptos Narrow" panose="020B0004020202020204" pitchFamily="34" charset="0"/>
              <a:ea typeface="微软雅黑" panose="020B0503020204020204" pitchFamily="34" charset="-122"/>
              <a:cs typeface="Al Nile" panose="00000400000000000000" pitchFamily="2" charset="-78"/>
            </a:endParaRPr>
          </a:p>
        </p:txBody>
      </p:sp>
      <p:sp>
        <p:nvSpPr>
          <p:cNvPr id="17" name="文本框 16"/>
          <p:cNvSpPr txBox="1"/>
          <p:nvPr/>
        </p:nvSpPr>
        <p:spPr>
          <a:xfrm>
            <a:off x="4758372" y="3525120"/>
            <a:ext cx="913130" cy="777875"/>
          </a:xfrm>
          <a:prstGeom prst="rect">
            <a:avLst/>
          </a:prstGeom>
          <a:noFill/>
        </p:spPr>
        <p:txBody>
          <a:bodyPr wrap="square" rtlCol="0" anchor="ctr">
            <a:noAutofit/>
          </a:bodyPr>
          <a:lstStyle/>
          <a:p>
            <a:pPr algn="ctr"/>
            <a:r>
              <a:rPr kumimoji="1" lang="en-US" altLang="zh-CN" sz="3600" b="1" dirty="0">
                <a:solidFill>
                  <a:schemeClr val="bg1">
                    <a:lumMod val="95000"/>
                  </a:schemeClr>
                </a:solidFill>
                <a:latin typeface="Aptos Narrow" panose="020B0004020202020204" pitchFamily="34" charset="0"/>
                <a:ea typeface="微软雅黑" panose="020B0503020204020204" pitchFamily="34" charset="-122"/>
                <a:cs typeface="Al Nile" panose="00000400000000000000" pitchFamily="2" charset="-78"/>
              </a:rPr>
              <a:t>4</a:t>
            </a:r>
            <a:endParaRPr kumimoji="1" lang="en-US" altLang="zh-CN" sz="3600" b="1" dirty="0">
              <a:solidFill>
                <a:schemeClr val="bg1">
                  <a:lumMod val="95000"/>
                </a:schemeClr>
              </a:solidFill>
              <a:latin typeface="Aptos Narrow" panose="020B0004020202020204" pitchFamily="34" charset="0"/>
              <a:ea typeface="微软雅黑" panose="020B0503020204020204" pitchFamily="34" charset="-122"/>
              <a:cs typeface="Al Nile" panose="00000400000000000000" pitchFamily="2" charset="-78"/>
            </a:endParaRPr>
          </a:p>
        </p:txBody>
      </p:sp>
      <p:sp>
        <p:nvSpPr>
          <p:cNvPr id="18" name="文本框 17"/>
          <p:cNvSpPr txBox="1"/>
          <p:nvPr/>
        </p:nvSpPr>
        <p:spPr>
          <a:xfrm>
            <a:off x="4747895" y="4562593"/>
            <a:ext cx="934085" cy="744855"/>
          </a:xfrm>
          <a:prstGeom prst="rect">
            <a:avLst/>
          </a:prstGeom>
          <a:noFill/>
        </p:spPr>
        <p:txBody>
          <a:bodyPr wrap="square" rtlCol="0" anchor="ctr">
            <a:noAutofit/>
          </a:bodyPr>
          <a:lstStyle/>
          <a:p>
            <a:pPr algn="ctr"/>
            <a:r>
              <a:rPr kumimoji="1" lang="en-US" altLang="zh-CN" sz="3600" b="1" dirty="0">
                <a:solidFill>
                  <a:schemeClr val="bg1">
                    <a:lumMod val="95000"/>
                  </a:schemeClr>
                </a:solidFill>
                <a:latin typeface="Aptos Narrow" panose="020B0004020202020204" pitchFamily="34" charset="0"/>
                <a:ea typeface="微软雅黑" panose="020B0503020204020204" pitchFamily="34" charset="-122"/>
                <a:cs typeface="Al Nile" panose="00000400000000000000" pitchFamily="2" charset="-78"/>
              </a:rPr>
              <a:t>5</a:t>
            </a:r>
            <a:endParaRPr kumimoji="1" lang="en-US" altLang="zh-CN" sz="3600" b="1" dirty="0">
              <a:solidFill>
                <a:schemeClr val="bg1">
                  <a:lumMod val="95000"/>
                </a:schemeClr>
              </a:solidFill>
              <a:latin typeface="Aptos Narrow" panose="020B0004020202020204" pitchFamily="34" charset="0"/>
              <a:ea typeface="微软雅黑" panose="020B0503020204020204" pitchFamily="34" charset="-122"/>
              <a:cs typeface="Al Nile" panose="00000400000000000000" pitchFamily="2" charset="-78"/>
            </a:endParaRPr>
          </a:p>
        </p:txBody>
      </p:sp>
      <p:sp>
        <p:nvSpPr>
          <p:cNvPr id="19" name="文本框 18"/>
          <p:cNvSpPr txBox="1"/>
          <p:nvPr/>
        </p:nvSpPr>
        <p:spPr>
          <a:xfrm>
            <a:off x="4758372" y="5567045"/>
            <a:ext cx="913130" cy="792480"/>
          </a:xfrm>
          <a:prstGeom prst="rect">
            <a:avLst/>
          </a:prstGeom>
          <a:noFill/>
        </p:spPr>
        <p:txBody>
          <a:bodyPr wrap="square" rtlCol="0" anchor="ctr">
            <a:noAutofit/>
          </a:bodyPr>
          <a:lstStyle/>
          <a:p>
            <a:pPr algn="ctr"/>
            <a:r>
              <a:rPr kumimoji="1" lang="en-US" altLang="zh-CN" sz="3600" b="1" dirty="0">
                <a:solidFill>
                  <a:schemeClr val="bg1">
                    <a:lumMod val="95000"/>
                  </a:schemeClr>
                </a:solidFill>
                <a:latin typeface="Aptos Narrow" panose="020B0004020202020204" pitchFamily="34" charset="0"/>
                <a:ea typeface="微软雅黑" panose="020B0503020204020204" pitchFamily="34" charset="-122"/>
                <a:cs typeface="Al Nile" panose="00000400000000000000" pitchFamily="2" charset="-78"/>
              </a:rPr>
              <a:t>6</a:t>
            </a:r>
            <a:endParaRPr kumimoji="1" lang="en-US" altLang="zh-CN" sz="3600" b="1" dirty="0">
              <a:solidFill>
                <a:schemeClr val="bg1">
                  <a:lumMod val="95000"/>
                </a:schemeClr>
              </a:solidFill>
              <a:latin typeface="Aptos Narrow" panose="020B0004020202020204" pitchFamily="34" charset="0"/>
              <a:ea typeface="微软雅黑" panose="020B0503020204020204" pitchFamily="34" charset="-122"/>
              <a:cs typeface="Al Nile" panose="00000400000000000000" pitchFamily="2" charset="-78"/>
            </a:endParaRPr>
          </a:p>
        </p:txBody>
      </p:sp>
      <p:sp>
        <p:nvSpPr>
          <p:cNvPr id="20" name="文本框 19"/>
          <p:cNvSpPr txBox="1"/>
          <p:nvPr/>
        </p:nvSpPr>
        <p:spPr>
          <a:xfrm>
            <a:off x="478971" y="644214"/>
            <a:ext cx="1944913" cy="923330"/>
          </a:xfrm>
          <a:prstGeom prst="rect">
            <a:avLst/>
          </a:prstGeom>
          <a:noFill/>
        </p:spPr>
        <p:txBody>
          <a:bodyPr wrap="square" rtlCol="0">
            <a:spAutoFit/>
          </a:bodyPr>
          <a:lstStyle/>
          <a:p>
            <a:pPr algn="ctr"/>
            <a:r>
              <a:rPr kumimoji="1" lang="zh-CN" altLang="en-US" sz="5400" dirty="0">
                <a:solidFill>
                  <a:schemeClr val="bg1"/>
                </a:solidFill>
                <a:latin typeface="zixiaohunjianyahei" pitchFamily="2" charset="-122"/>
                <a:ea typeface="zixiaohunjianyahei" pitchFamily="2" charset="-122"/>
              </a:rPr>
              <a:t>目录</a:t>
            </a:r>
            <a:endParaRPr kumimoji="1" lang="zh-CN" altLang="en-US" sz="5400" dirty="0">
              <a:solidFill>
                <a:schemeClr val="bg1"/>
              </a:solidFill>
              <a:latin typeface="zixiaohunjianyahei" pitchFamily="2" charset="-122"/>
              <a:ea typeface="zixiaohunjianyahei" pitchFamily="2" charset="-122"/>
            </a:endParaRPr>
          </a:p>
        </p:txBody>
      </p:sp>
      <p:sp>
        <p:nvSpPr>
          <p:cNvPr id="21" name="文本框 20"/>
          <p:cNvSpPr txBox="1"/>
          <p:nvPr/>
        </p:nvSpPr>
        <p:spPr>
          <a:xfrm>
            <a:off x="726228" y="1422400"/>
            <a:ext cx="1450397" cy="523220"/>
          </a:xfrm>
          <a:prstGeom prst="rect">
            <a:avLst/>
          </a:prstGeom>
          <a:noFill/>
        </p:spPr>
        <p:txBody>
          <a:bodyPr wrap="none" rtlCol="0">
            <a:spAutoFit/>
          </a:bodyPr>
          <a:lstStyle/>
          <a:p>
            <a:r>
              <a:rPr kumimoji="1" lang="en-US" altLang="zh-CN" sz="2800" dirty="0">
                <a:solidFill>
                  <a:schemeClr val="bg1">
                    <a:lumMod val="95000"/>
                  </a:schemeClr>
                </a:solidFill>
              </a:rPr>
              <a:t>contents</a:t>
            </a:r>
            <a:endParaRPr kumimoji="1" lang="zh-CN" altLang="en-US" sz="2800" dirty="0">
              <a:solidFill>
                <a:schemeClr val="bg1">
                  <a:lumMod val="95000"/>
                </a:schemeClr>
              </a:solidFill>
            </a:endParaRPr>
          </a:p>
        </p:txBody>
      </p:sp>
      <p:sp>
        <p:nvSpPr>
          <p:cNvPr id="23" name="文本框 22"/>
          <p:cNvSpPr txBox="1"/>
          <p:nvPr/>
        </p:nvSpPr>
        <p:spPr>
          <a:xfrm>
            <a:off x="5871135" y="3654866"/>
            <a:ext cx="6096000" cy="523220"/>
          </a:xfrm>
          <a:prstGeom prst="rect">
            <a:avLst/>
          </a:prstGeom>
          <a:noFill/>
        </p:spPr>
        <p:txBody>
          <a:bodyPr wrap="square">
            <a:spAutoFit/>
          </a:bodyPr>
          <a:lstStyle/>
          <a:p>
            <a:r>
              <a:rPr kumimoji="1" lang="zh-CN" altLang="en-US" sz="2800" dirty="0">
                <a:latin typeface="微软雅黑" panose="020B0503020204020204" pitchFamily="34" charset="-122"/>
                <a:ea typeface="微软雅黑" panose="020B0503020204020204" pitchFamily="34" charset="-122"/>
              </a:rPr>
              <a:t>如何干预学生欺凌？</a:t>
            </a:r>
            <a:endParaRPr kumimoji="1" lang="zh-CN" altLang="en-US" sz="28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三、如何识别可能已经发生的欺凌？</a:t>
            </a:r>
            <a:endParaRPr lang="zh-CN" altLang="en-US" dirty="0"/>
          </a:p>
        </p:txBody>
      </p:sp>
      <p:sp>
        <p:nvSpPr>
          <p:cNvPr id="18" name="椭圆 17"/>
          <p:cNvSpPr/>
          <p:nvPr/>
        </p:nvSpPr>
        <p:spPr bwMode="auto">
          <a:xfrm>
            <a:off x="1524000" y="1289050"/>
            <a:ext cx="3282950" cy="32829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教师要留心关注这些迹象</a:t>
            </a:r>
            <a:endParaRPr lang="zh-CN" altLang="en-US" dirty="0"/>
          </a:p>
        </p:txBody>
      </p:sp>
      <p:grpSp>
        <p:nvGrpSpPr>
          <p:cNvPr id="7" name="组合 6"/>
          <p:cNvGrpSpPr/>
          <p:nvPr/>
        </p:nvGrpSpPr>
        <p:grpSpPr>
          <a:xfrm>
            <a:off x="1280636" y="1318654"/>
            <a:ext cx="9142096" cy="1138073"/>
            <a:chOff x="350520" y="1283969"/>
            <a:chExt cx="10318668" cy="1138073"/>
          </a:xfrm>
        </p:grpSpPr>
        <p:sp>
          <p:nvSpPr>
            <p:cNvPr id="4" name="矩形: 圆角 3"/>
            <p:cNvSpPr/>
            <p:nvPr/>
          </p:nvSpPr>
          <p:spPr>
            <a:xfrm>
              <a:off x="350520" y="1379220"/>
              <a:ext cx="1905000" cy="800100"/>
            </a:xfrm>
            <a:prstGeom prst="roundRect">
              <a:avLst/>
            </a:prstGeom>
            <a:solidFill>
              <a:schemeClr val="accent3"/>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tx1"/>
                  </a:solidFill>
                  <a:latin typeface="微软雅黑" panose="020B0503020204020204" pitchFamily="34" charset="-122"/>
                  <a:ea typeface="微软雅黑" panose="020B0503020204020204" pitchFamily="34" charset="-122"/>
                </a:rPr>
                <a:t>生理变化</a:t>
              </a:r>
              <a:endParaRPr lang="zh-CN" altLang="en-US" sz="2000" b="1" dirty="0">
                <a:solidFill>
                  <a:schemeClr val="tx1"/>
                </a:solidFill>
                <a:latin typeface="微软雅黑" panose="020B0503020204020204" pitchFamily="34" charset="-122"/>
                <a:ea typeface="微软雅黑" panose="020B0503020204020204" pitchFamily="34" charset="-122"/>
              </a:endParaRPr>
            </a:p>
          </p:txBody>
        </p:sp>
        <p:sp>
          <p:nvSpPr>
            <p:cNvPr id="5" name="矩形: 圆角 4"/>
            <p:cNvSpPr/>
            <p:nvPr/>
          </p:nvSpPr>
          <p:spPr>
            <a:xfrm>
              <a:off x="2872741" y="1283969"/>
              <a:ext cx="7796447" cy="1138073"/>
            </a:xfrm>
            <a:prstGeom prst="roundRect">
              <a:avLst/>
            </a:prstGeom>
            <a:solidFill>
              <a:schemeClr val="accent3">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anose="020B0604020202020204" pitchFamily="34" charset="0"/>
                <a:buChar char="•"/>
              </a:pPr>
              <a:r>
                <a:rPr lang="zh-CN" altLang="en-US" dirty="0">
                  <a:solidFill>
                    <a:schemeClr val="tx1"/>
                  </a:solidFill>
                  <a:latin typeface="微软雅黑" panose="020B0503020204020204" pitchFamily="34" charset="-122"/>
                  <a:ea typeface="微软雅黑" panose="020B0503020204020204" pitchFamily="34" charset="-122"/>
                </a:rPr>
                <a:t>身体上有</a:t>
              </a:r>
              <a:r>
                <a:rPr lang="zh-CN" altLang="en-US" b="1" dirty="0">
                  <a:solidFill>
                    <a:schemeClr val="tx1"/>
                  </a:solidFill>
                  <a:latin typeface="微软雅黑" panose="020B0503020204020204" pitchFamily="34" charset="-122"/>
                  <a:ea typeface="微软雅黑" panose="020B0503020204020204" pitchFamily="34" charset="-122"/>
                </a:rPr>
                <a:t>难以解释的伤口</a:t>
              </a:r>
              <a:r>
                <a:rPr lang="zh-CN" altLang="en-US" dirty="0">
                  <a:solidFill>
                    <a:schemeClr val="tx1"/>
                  </a:solidFill>
                  <a:latin typeface="微软雅黑" panose="020B0503020204020204" pitchFamily="34" charset="-122"/>
                  <a:ea typeface="微软雅黑" panose="020B0503020204020204" pitchFamily="34" charset="-122"/>
                </a:rPr>
                <a:t>（划伤、淤青等）</a:t>
              </a:r>
              <a:endParaRPr lang="zh-CN" altLang="en-US" dirty="0">
                <a:solidFill>
                  <a:schemeClr val="tx1"/>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dirty="0">
                  <a:solidFill>
                    <a:schemeClr val="tx1"/>
                  </a:solidFill>
                  <a:latin typeface="微软雅黑" panose="020B0503020204020204" pitchFamily="34" charset="-122"/>
                  <a:ea typeface="微软雅黑" panose="020B0503020204020204" pitchFamily="34" charset="-122"/>
                </a:rPr>
                <a:t>突然出现</a:t>
              </a:r>
              <a:r>
                <a:rPr lang="zh-CN" altLang="en-US" b="1" dirty="0">
                  <a:solidFill>
                    <a:schemeClr val="tx1"/>
                  </a:solidFill>
                  <a:latin typeface="微软雅黑" panose="020B0503020204020204" pitchFamily="34" charset="-122"/>
                  <a:ea typeface="微软雅黑" panose="020B0503020204020204" pitchFamily="34" charset="-122"/>
                </a:rPr>
                <a:t>食欲不振或胃痛、头痛</a:t>
              </a:r>
              <a:r>
                <a:rPr lang="zh-CN" altLang="en-US" dirty="0">
                  <a:solidFill>
                    <a:schemeClr val="tx1"/>
                  </a:solidFill>
                  <a:latin typeface="微软雅黑" panose="020B0503020204020204" pitchFamily="34" charset="-122"/>
                  <a:ea typeface="微软雅黑" panose="020B0503020204020204" pitchFamily="34" charset="-122"/>
                </a:rPr>
                <a:t>等反常表现，不愿意待在班里</a:t>
              </a:r>
              <a:endParaRPr lang="zh-CN" altLang="en-US" dirty="0">
                <a:solidFill>
                  <a:schemeClr val="tx1"/>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1280636" y="2960612"/>
            <a:ext cx="9142096" cy="1314844"/>
            <a:chOff x="350520" y="1177093"/>
            <a:chExt cx="10318668" cy="1314844"/>
          </a:xfrm>
        </p:grpSpPr>
        <p:sp>
          <p:nvSpPr>
            <p:cNvPr id="9" name="矩形: 圆角 8"/>
            <p:cNvSpPr/>
            <p:nvPr/>
          </p:nvSpPr>
          <p:spPr>
            <a:xfrm>
              <a:off x="350520" y="1379220"/>
              <a:ext cx="1905000" cy="800100"/>
            </a:xfrm>
            <a:prstGeom prst="roundRect">
              <a:avLst/>
            </a:prstGeom>
            <a:solidFill>
              <a:schemeClr val="accent3"/>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tx1"/>
                  </a:solidFill>
                  <a:latin typeface="微软雅黑" panose="020B0503020204020204" pitchFamily="34" charset="-122"/>
                  <a:ea typeface="微软雅黑" panose="020B0503020204020204" pitchFamily="34" charset="-122"/>
                </a:rPr>
                <a:t>心理变化</a:t>
              </a:r>
              <a:endParaRPr lang="zh-CN" altLang="en-US" sz="2000" b="1" dirty="0">
                <a:solidFill>
                  <a:schemeClr val="tx1"/>
                </a:solidFill>
                <a:latin typeface="微软雅黑" panose="020B0503020204020204" pitchFamily="34" charset="-122"/>
                <a:ea typeface="微软雅黑" panose="020B0503020204020204" pitchFamily="34" charset="-122"/>
              </a:endParaRPr>
            </a:p>
          </p:txBody>
        </p:sp>
        <p:sp>
          <p:nvSpPr>
            <p:cNvPr id="10" name="矩形: 圆角 9"/>
            <p:cNvSpPr/>
            <p:nvPr/>
          </p:nvSpPr>
          <p:spPr>
            <a:xfrm>
              <a:off x="2872741" y="1177093"/>
              <a:ext cx="7796447" cy="1314844"/>
            </a:xfrm>
            <a:prstGeom prst="roundRect">
              <a:avLst/>
            </a:prstGeom>
            <a:solidFill>
              <a:schemeClr val="accent3">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anose="020B0604020202020204" pitchFamily="34" charset="0"/>
                <a:buChar char="•"/>
              </a:pPr>
              <a:r>
                <a:rPr lang="zh-CN" altLang="en-US" b="1" dirty="0">
                  <a:solidFill>
                    <a:schemeClr val="tx1"/>
                  </a:solidFill>
                  <a:latin typeface="微软雅黑" panose="020B0503020204020204" pitchFamily="34" charset="-122"/>
                  <a:ea typeface="微软雅黑" panose="020B0503020204020204" pitchFamily="34" charset="-122"/>
                </a:rPr>
                <a:t>情绪低落，少言寡语</a:t>
              </a:r>
              <a:r>
                <a:rPr lang="zh-CN" altLang="en-US" dirty="0">
                  <a:solidFill>
                    <a:schemeClr val="tx1"/>
                  </a:solidFill>
                  <a:latin typeface="微软雅黑" panose="020B0503020204020204" pitchFamily="34" charset="-122"/>
                  <a:ea typeface="微软雅黑" panose="020B0503020204020204" pitchFamily="34" charset="-122"/>
                </a:rPr>
                <a:t>，或者突然表现出</a:t>
              </a:r>
              <a:r>
                <a:rPr lang="zh-CN" altLang="en-US" b="1" dirty="0">
                  <a:solidFill>
                    <a:schemeClr val="tx1"/>
                  </a:solidFill>
                  <a:latin typeface="微软雅黑" panose="020B0503020204020204" pitchFamily="34" charset="-122"/>
                  <a:ea typeface="微软雅黑" panose="020B0503020204020204" pitchFamily="34" charset="-122"/>
                </a:rPr>
                <a:t>沮丧、激动、愤怒</a:t>
              </a:r>
              <a:endParaRPr lang="zh-CN" altLang="en-US" dirty="0">
                <a:solidFill>
                  <a:schemeClr val="tx1"/>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dirty="0">
                  <a:solidFill>
                    <a:schemeClr val="tx1"/>
                  </a:solidFill>
                  <a:latin typeface="微软雅黑" panose="020B0503020204020204" pitchFamily="34" charset="-122"/>
                  <a:ea typeface="微软雅黑" panose="020B0503020204020204" pitchFamily="34" charset="-122"/>
                </a:rPr>
                <a:t>出现</a:t>
              </a:r>
              <a:r>
                <a:rPr lang="zh-CN" altLang="en-US" b="1" dirty="0">
                  <a:solidFill>
                    <a:schemeClr val="tx1"/>
                  </a:solidFill>
                  <a:latin typeface="微软雅黑" panose="020B0503020204020204" pitchFamily="34" charset="-122"/>
                  <a:ea typeface="微软雅黑" panose="020B0503020204020204" pitchFamily="34" charset="-122"/>
                </a:rPr>
                <a:t>抑郁甚至自杀倾向</a:t>
              </a:r>
              <a:endParaRPr lang="zh-CN" altLang="en-US" dirty="0">
                <a:solidFill>
                  <a:schemeClr val="tx1"/>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b="1" dirty="0">
                  <a:solidFill>
                    <a:schemeClr val="tx1"/>
                  </a:solidFill>
                  <a:latin typeface="微软雅黑" panose="020B0503020204020204" pitchFamily="34" charset="-122"/>
                  <a:ea typeface="微软雅黑" panose="020B0503020204020204" pitchFamily="34" charset="-122"/>
                </a:rPr>
                <a:t>害怕去某些场所</a:t>
              </a:r>
              <a:r>
                <a:rPr lang="zh-CN" altLang="en-US" dirty="0">
                  <a:solidFill>
                    <a:schemeClr val="tx1"/>
                  </a:solidFill>
                  <a:latin typeface="微软雅黑" panose="020B0503020204020204" pitchFamily="34" charset="-122"/>
                  <a:ea typeface="微软雅黑" panose="020B0503020204020204" pitchFamily="34" charset="-122"/>
                </a:rPr>
                <a:t>（厕所、校园的某些角落）</a:t>
              </a:r>
              <a:endParaRPr lang="zh-CN" altLang="en-US" dirty="0">
                <a:solidFill>
                  <a:schemeClr val="tx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1280636" y="4685818"/>
            <a:ext cx="9142096" cy="990600"/>
            <a:chOff x="350520" y="1283970"/>
            <a:chExt cx="10318668" cy="990600"/>
          </a:xfrm>
        </p:grpSpPr>
        <p:sp>
          <p:nvSpPr>
            <p:cNvPr id="15" name="矩形: 圆角 14"/>
            <p:cNvSpPr/>
            <p:nvPr/>
          </p:nvSpPr>
          <p:spPr>
            <a:xfrm>
              <a:off x="350520" y="1379220"/>
              <a:ext cx="1905000" cy="800100"/>
            </a:xfrm>
            <a:prstGeom prst="roundRect">
              <a:avLst/>
            </a:prstGeom>
            <a:solidFill>
              <a:schemeClr val="accent3"/>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tx1"/>
                  </a:solidFill>
                  <a:latin typeface="微软雅黑" panose="020B0503020204020204" pitchFamily="34" charset="-122"/>
                  <a:ea typeface="微软雅黑" panose="020B0503020204020204" pitchFamily="34" charset="-122"/>
                </a:rPr>
                <a:t>物品变化</a:t>
              </a:r>
              <a:endParaRPr lang="zh-CN" altLang="en-US" sz="2000" b="1" dirty="0">
                <a:solidFill>
                  <a:schemeClr val="tx1"/>
                </a:solidFill>
                <a:latin typeface="微软雅黑" panose="020B0503020204020204" pitchFamily="34" charset="-122"/>
                <a:ea typeface="微软雅黑" panose="020B0503020204020204" pitchFamily="34" charset="-122"/>
              </a:endParaRPr>
            </a:p>
          </p:txBody>
        </p:sp>
        <p:sp>
          <p:nvSpPr>
            <p:cNvPr id="16" name="矩形: 圆角 15"/>
            <p:cNvSpPr/>
            <p:nvPr/>
          </p:nvSpPr>
          <p:spPr>
            <a:xfrm>
              <a:off x="2872741" y="1283970"/>
              <a:ext cx="7796447" cy="990600"/>
            </a:xfrm>
            <a:prstGeom prst="roundRect">
              <a:avLst/>
            </a:prstGeom>
            <a:solidFill>
              <a:schemeClr val="accent3">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anose="020B0604020202020204" pitchFamily="34" charset="0"/>
                <a:buChar char="•"/>
              </a:pPr>
              <a:r>
                <a:rPr lang="zh-CN" altLang="en-US" dirty="0">
                  <a:solidFill>
                    <a:schemeClr val="tx1"/>
                  </a:solidFill>
                  <a:latin typeface="微软雅黑" panose="020B0503020204020204" pitchFamily="34" charset="-122"/>
                  <a:ea typeface="微软雅黑" panose="020B0503020204020204" pitchFamily="34" charset="-122"/>
                </a:rPr>
                <a:t>个人</a:t>
              </a:r>
              <a:r>
                <a:rPr lang="zh-CN" altLang="en-US" b="1" dirty="0">
                  <a:solidFill>
                    <a:schemeClr val="tx1"/>
                  </a:solidFill>
                  <a:latin typeface="微软雅黑" panose="020B0503020204020204" pitchFamily="34" charset="-122"/>
                  <a:ea typeface="微软雅黑" panose="020B0503020204020204" pitchFamily="34" charset="-122"/>
                </a:rPr>
                <a:t>物品损坏或经常丢失</a:t>
              </a:r>
              <a:r>
                <a:rPr lang="zh-CN" altLang="en-US" dirty="0">
                  <a:solidFill>
                    <a:schemeClr val="tx1"/>
                  </a:solidFill>
                  <a:latin typeface="微软雅黑" panose="020B0503020204020204" pitchFamily="34" charset="-122"/>
                  <a:ea typeface="微软雅黑" panose="020B0503020204020204" pitchFamily="34" charset="-122"/>
                </a:rPr>
                <a:t>（文具、书包、衣服等）</a:t>
              </a:r>
              <a:endParaRPr lang="zh-CN" altLang="en-US" dirty="0">
                <a:solidFill>
                  <a:schemeClr val="tx1"/>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dirty="0">
                  <a:solidFill>
                    <a:schemeClr val="tx1"/>
                  </a:solidFill>
                  <a:latin typeface="微软雅黑" panose="020B0503020204020204" pitchFamily="34" charset="-122"/>
                  <a:ea typeface="微软雅黑" panose="020B0503020204020204" pitchFamily="34" charset="-122"/>
                </a:rPr>
                <a:t>经济方面出现异常，</a:t>
              </a:r>
              <a:r>
                <a:rPr lang="zh-CN" altLang="en-US" b="1" dirty="0">
                  <a:solidFill>
                    <a:schemeClr val="tx1"/>
                  </a:solidFill>
                  <a:latin typeface="微软雅黑" panose="020B0503020204020204" pitchFamily="34" charset="-122"/>
                  <a:ea typeface="微软雅黑" panose="020B0503020204020204" pitchFamily="34" charset="-122"/>
                </a:rPr>
                <a:t>零用钱花得很快</a:t>
              </a:r>
              <a:endParaRPr lang="zh-CN" altLang="en-US" dirty="0">
                <a:solidFill>
                  <a:schemeClr val="tx1"/>
                </a:solidFill>
                <a:latin typeface="微软雅黑" panose="020B0503020204020204" pitchFamily="34" charset="-122"/>
                <a:ea typeface="微软雅黑" panose="020B0503020204020204" pitchFamily="34" charset="-122"/>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教师要留心关注这些迹象</a:t>
            </a:r>
            <a:endParaRPr lang="zh-CN" altLang="en-US" dirty="0"/>
          </a:p>
        </p:txBody>
      </p:sp>
      <p:grpSp>
        <p:nvGrpSpPr>
          <p:cNvPr id="7" name="组合 6"/>
          <p:cNvGrpSpPr/>
          <p:nvPr/>
        </p:nvGrpSpPr>
        <p:grpSpPr>
          <a:xfrm>
            <a:off x="1509237" y="1289685"/>
            <a:ext cx="8377713" cy="1210792"/>
            <a:chOff x="350520" y="1210069"/>
            <a:chExt cx="9455910" cy="1210792"/>
          </a:xfrm>
        </p:grpSpPr>
        <p:sp>
          <p:nvSpPr>
            <p:cNvPr id="4" name="矩形: 圆角 3"/>
            <p:cNvSpPr/>
            <p:nvPr/>
          </p:nvSpPr>
          <p:spPr>
            <a:xfrm>
              <a:off x="350520" y="1379220"/>
              <a:ext cx="1905000" cy="800100"/>
            </a:xfrm>
            <a:prstGeom prst="roundRect">
              <a:avLst/>
            </a:prstGeom>
            <a:solidFill>
              <a:schemeClr val="accent4"/>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tx1"/>
                  </a:solidFill>
                  <a:latin typeface="微软雅黑" panose="020B0503020204020204" pitchFamily="34" charset="-122"/>
                  <a:ea typeface="微软雅黑" panose="020B0503020204020204" pitchFamily="34" charset="-122"/>
                </a:rPr>
                <a:t>关系变化</a:t>
              </a:r>
              <a:endParaRPr lang="zh-CN" altLang="en-US" sz="2000" b="1" dirty="0">
                <a:solidFill>
                  <a:schemeClr val="tx1"/>
                </a:solidFill>
                <a:latin typeface="微软雅黑" panose="020B0503020204020204" pitchFamily="34" charset="-122"/>
                <a:ea typeface="微软雅黑" panose="020B0503020204020204" pitchFamily="34" charset="-122"/>
              </a:endParaRPr>
            </a:p>
          </p:txBody>
        </p:sp>
        <p:sp>
          <p:nvSpPr>
            <p:cNvPr id="5" name="矩形: 圆角 4"/>
            <p:cNvSpPr/>
            <p:nvPr/>
          </p:nvSpPr>
          <p:spPr>
            <a:xfrm>
              <a:off x="2872737" y="1210069"/>
              <a:ext cx="6933693" cy="1210792"/>
            </a:xfrm>
            <a:prstGeom prst="round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anose="020B0604020202020204" pitchFamily="34" charset="0"/>
                <a:buChar char="•"/>
              </a:pPr>
              <a:r>
                <a:rPr lang="zh-CN" altLang="en-US" b="1" dirty="0">
                  <a:solidFill>
                    <a:schemeClr val="tx1"/>
                  </a:solidFill>
                  <a:latin typeface="微软雅黑" panose="020B0503020204020204" pitchFamily="34" charset="-122"/>
                  <a:ea typeface="微软雅黑" panose="020B0503020204020204" pitchFamily="34" charset="-122"/>
                </a:rPr>
                <a:t>很少与其他同学交流</a:t>
              </a:r>
              <a:endParaRPr lang="zh-CN" altLang="en-US" dirty="0">
                <a:solidFill>
                  <a:schemeClr val="tx1"/>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dirty="0">
                  <a:solidFill>
                    <a:schemeClr val="tx1"/>
                  </a:solidFill>
                  <a:latin typeface="微软雅黑" panose="020B0503020204020204" pitchFamily="34" charset="-122"/>
                  <a:ea typeface="微软雅黑" panose="020B0503020204020204" pitchFamily="34" charset="-122"/>
                </a:rPr>
                <a:t>明显</a:t>
              </a:r>
              <a:r>
                <a:rPr lang="zh-CN" altLang="en-US" b="1" dirty="0">
                  <a:solidFill>
                    <a:schemeClr val="tx1"/>
                  </a:solidFill>
                  <a:latin typeface="微软雅黑" panose="020B0503020204020204" pitchFamily="34" charset="-122"/>
                  <a:ea typeface="微软雅黑" panose="020B0503020204020204" pitchFamily="34" charset="-122"/>
                </a:rPr>
                <a:t>被同学孤立</a:t>
              </a:r>
              <a:endParaRPr lang="zh-CN" altLang="en-US" dirty="0">
                <a:solidFill>
                  <a:schemeClr val="tx1"/>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b="1" dirty="0">
                  <a:solidFill>
                    <a:schemeClr val="tx1"/>
                  </a:solidFill>
                  <a:latin typeface="微软雅黑" panose="020B0503020204020204" pitchFamily="34" charset="-122"/>
                  <a:ea typeface="微软雅黑" panose="020B0503020204020204" pitchFamily="34" charset="-122"/>
                </a:rPr>
                <a:t>害怕参加互动性的集体活动</a:t>
              </a:r>
              <a:endParaRPr lang="zh-CN" altLang="en-US" dirty="0">
                <a:solidFill>
                  <a:schemeClr val="tx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1509234" y="2810039"/>
            <a:ext cx="8377716" cy="1381847"/>
            <a:chOff x="350520" y="1283970"/>
            <a:chExt cx="9455914" cy="1381847"/>
          </a:xfrm>
        </p:grpSpPr>
        <p:sp>
          <p:nvSpPr>
            <p:cNvPr id="12" name="矩形: 圆角 11"/>
            <p:cNvSpPr/>
            <p:nvPr/>
          </p:nvSpPr>
          <p:spPr>
            <a:xfrm>
              <a:off x="350520" y="1611630"/>
              <a:ext cx="1905000" cy="800100"/>
            </a:xfrm>
            <a:prstGeom prst="roundRect">
              <a:avLst/>
            </a:prstGeom>
            <a:solidFill>
              <a:schemeClr val="accent4"/>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tx1"/>
                  </a:solidFill>
                  <a:latin typeface="微软雅黑" panose="020B0503020204020204" pitchFamily="34" charset="-122"/>
                  <a:ea typeface="微软雅黑" panose="020B0503020204020204" pitchFamily="34" charset="-122"/>
                </a:rPr>
                <a:t>行为变化</a:t>
              </a:r>
              <a:endParaRPr lang="zh-CN" altLang="en-US" sz="2000" b="1" dirty="0">
                <a:solidFill>
                  <a:schemeClr val="tx1"/>
                </a:solidFill>
                <a:latin typeface="微软雅黑" panose="020B0503020204020204" pitchFamily="34" charset="-122"/>
                <a:ea typeface="微软雅黑" panose="020B0503020204020204" pitchFamily="34" charset="-122"/>
              </a:endParaRPr>
            </a:p>
          </p:txBody>
        </p:sp>
        <p:sp>
          <p:nvSpPr>
            <p:cNvPr id="13" name="矩形: 圆角 12"/>
            <p:cNvSpPr/>
            <p:nvPr/>
          </p:nvSpPr>
          <p:spPr>
            <a:xfrm>
              <a:off x="2872741" y="1283970"/>
              <a:ext cx="6933693" cy="1381847"/>
            </a:xfrm>
            <a:prstGeom prst="round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anose="020B0604020202020204" pitchFamily="34" charset="0"/>
                <a:buChar char="•"/>
              </a:pPr>
              <a:r>
                <a:rPr lang="zh-CN" altLang="en-US" b="1" dirty="0">
                  <a:solidFill>
                    <a:schemeClr val="tx1"/>
                  </a:solidFill>
                  <a:latin typeface="微软雅黑" panose="020B0503020204020204" pitchFamily="34" charset="-122"/>
                  <a:ea typeface="微软雅黑" panose="020B0503020204020204" pitchFamily="34" charset="-122"/>
                </a:rPr>
                <a:t>不想上学、逃学、装病请假</a:t>
              </a:r>
              <a:endParaRPr lang="zh-CN" altLang="en-US" dirty="0">
                <a:solidFill>
                  <a:schemeClr val="tx1"/>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b="1" dirty="0">
                  <a:solidFill>
                    <a:schemeClr val="tx1"/>
                  </a:solidFill>
                  <a:latin typeface="微软雅黑" panose="020B0503020204020204" pitchFamily="34" charset="-122"/>
                  <a:ea typeface="微软雅黑" panose="020B0503020204020204" pitchFamily="34" charset="-122"/>
                </a:rPr>
                <a:t>无故上学迟到，放学不想回家或有意躲避某些同学</a:t>
              </a:r>
              <a:endParaRPr lang="zh-CN" altLang="en-US" dirty="0">
                <a:solidFill>
                  <a:schemeClr val="tx1"/>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dirty="0">
                  <a:solidFill>
                    <a:schemeClr val="tx1"/>
                  </a:solidFill>
                  <a:latin typeface="微软雅黑" panose="020B0503020204020204" pitchFamily="34" charset="-122"/>
                  <a:ea typeface="微软雅黑" panose="020B0503020204020204" pitchFamily="34" charset="-122"/>
                </a:rPr>
                <a:t>上学</a:t>
              </a:r>
              <a:r>
                <a:rPr lang="zh-CN" altLang="en-US" b="1" dirty="0">
                  <a:solidFill>
                    <a:schemeClr val="tx1"/>
                  </a:solidFill>
                  <a:latin typeface="微软雅黑" panose="020B0503020204020204" pitchFamily="34" charset="-122"/>
                  <a:ea typeface="微软雅黑" panose="020B0503020204020204" pitchFamily="34" charset="-122"/>
                </a:rPr>
                <a:t>路线</a:t>
              </a:r>
              <a:r>
                <a:rPr lang="zh-CN" altLang="en-US" dirty="0">
                  <a:solidFill>
                    <a:schemeClr val="tx1"/>
                  </a:solidFill>
                  <a:latin typeface="微软雅黑" panose="020B0503020204020204" pitchFamily="34" charset="-122"/>
                  <a:ea typeface="微软雅黑" panose="020B0503020204020204" pitchFamily="34" charset="-122"/>
                </a:rPr>
                <a:t>发生变化，上下学</a:t>
              </a:r>
              <a:r>
                <a:rPr lang="zh-CN" altLang="en-US" b="1" dirty="0">
                  <a:solidFill>
                    <a:schemeClr val="tx1"/>
                  </a:solidFill>
                  <a:latin typeface="微软雅黑" panose="020B0503020204020204" pitchFamily="34" charset="-122"/>
                  <a:ea typeface="微软雅黑" panose="020B0503020204020204" pitchFamily="34" charset="-122"/>
                </a:rPr>
                <a:t>时长</a:t>
              </a:r>
              <a:r>
                <a:rPr lang="zh-CN" altLang="en-US" dirty="0">
                  <a:solidFill>
                    <a:schemeClr val="tx1"/>
                  </a:solidFill>
                  <a:latin typeface="微软雅黑" panose="020B0503020204020204" pitchFamily="34" charset="-122"/>
                  <a:ea typeface="微软雅黑" panose="020B0503020204020204" pitchFamily="34" charset="-122"/>
                </a:rPr>
                <a:t>明显变化</a:t>
              </a:r>
              <a:endParaRPr lang="zh-CN" altLang="en-US" dirty="0">
                <a:solidFill>
                  <a:schemeClr val="tx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1509234" y="4766705"/>
            <a:ext cx="8377717" cy="990600"/>
            <a:chOff x="350520" y="1283970"/>
            <a:chExt cx="9455914" cy="990600"/>
          </a:xfrm>
        </p:grpSpPr>
        <p:sp>
          <p:nvSpPr>
            <p:cNvPr id="20" name="矩形: 圆角 19"/>
            <p:cNvSpPr/>
            <p:nvPr/>
          </p:nvSpPr>
          <p:spPr>
            <a:xfrm>
              <a:off x="350520" y="1379220"/>
              <a:ext cx="1905000" cy="800100"/>
            </a:xfrm>
            <a:prstGeom prst="roundRect">
              <a:avLst/>
            </a:prstGeom>
            <a:solidFill>
              <a:schemeClr val="accent4"/>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tx1"/>
                  </a:solidFill>
                  <a:latin typeface="微软雅黑" panose="020B0503020204020204" pitchFamily="34" charset="-122"/>
                  <a:ea typeface="微软雅黑" panose="020B0503020204020204" pitchFamily="34" charset="-122"/>
                </a:rPr>
                <a:t>学业变化</a:t>
              </a:r>
              <a:endParaRPr lang="zh-CN" altLang="en-US" sz="2000" b="1" dirty="0">
                <a:solidFill>
                  <a:schemeClr val="tx1"/>
                </a:solidFill>
                <a:latin typeface="微软雅黑" panose="020B0503020204020204" pitchFamily="34" charset="-122"/>
                <a:ea typeface="微软雅黑" panose="020B0503020204020204" pitchFamily="34" charset="-122"/>
              </a:endParaRPr>
            </a:p>
          </p:txBody>
        </p:sp>
        <p:sp>
          <p:nvSpPr>
            <p:cNvPr id="21" name="矩形: 圆角 20"/>
            <p:cNvSpPr/>
            <p:nvPr/>
          </p:nvSpPr>
          <p:spPr>
            <a:xfrm>
              <a:off x="2872742" y="1283970"/>
              <a:ext cx="6933692" cy="990600"/>
            </a:xfrm>
            <a:prstGeom prst="round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anose="020B0604020202020204" pitchFamily="34" charset="0"/>
                <a:buChar char="•"/>
              </a:pPr>
              <a:r>
                <a:rPr lang="zh-CN" altLang="en-US" b="1" dirty="0">
                  <a:solidFill>
                    <a:schemeClr val="tx1"/>
                  </a:solidFill>
                  <a:latin typeface="微软雅黑" panose="020B0503020204020204" pitchFamily="34" charset="-122"/>
                  <a:ea typeface="微软雅黑" panose="020B0503020204020204" pitchFamily="34" charset="-122"/>
                </a:rPr>
                <a:t>在课堂上无精打采</a:t>
              </a:r>
              <a:r>
                <a:rPr lang="zh-CN" altLang="en-US" dirty="0">
                  <a:solidFill>
                    <a:schemeClr val="tx1"/>
                  </a:solidFill>
                  <a:latin typeface="微软雅黑" panose="020B0503020204020204" pitchFamily="34" charset="-122"/>
                  <a:ea typeface="微软雅黑" panose="020B0503020204020204" pitchFamily="34" charset="-122"/>
                </a:rPr>
                <a:t>，无法正常回答老师的提问</a:t>
              </a:r>
              <a:endParaRPr lang="zh-CN" altLang="en-US" dirty="0">
                <a:solidFill>
                  <a:schemeClr val="tx1"/>
                </a:solidFill>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pPr>
              <a:r>
                <a:rPr lang="zh-CN" altLang="en-US" b="1" dirty="0">
                  <a:solidFill>
                    <a:schemeClr val="tx1"/>
                  </a:solidFill>
                  <a:latin typeface="微软雅黑" panose="020B0503020204020204" pitchFamily="34" charset="-122"/>
                  <a:ea typeface="微软雅黑" panose="020B0503020204020204" pitchFamily="34" charset="-122"/>
                </a:rPr>
                <a:t>成绩明显下滑</a:t>
              </a:r>
              <a:endParaRPr lang="zh-CN" altLang="en-US" dirty="0">
                <a:solidFill>
                  <a:schemeClr val="tx1"/>
                </a:solidFill>
                <a:latin typeface="微软雅黑" panose="020B0503020204020204" pitchFamily="34" charset="-122"/>
                <a:ea typeface="微软雅黑" panose="020B0503020204020204" pitchFamily="34" charset="-122"/>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a:t>警惕网络欺凌</a:t>
            </a:r>
            <a:endParaRPr kumimoji="1" lang="zh-CN" altLang="en-US" dirty="0"/>
          </a:p>
        </p:txBody>
      </p:sp>
      <p:grpSp>
        <p:nvGrpSpPr>
          <p:cNvPr id="13" name="组合 12"/>
          <p:cNvGrpSpPr/>
          <p:nvPr/>
        </p:nvGrpSpPr>
        <p:grpSpPr>
          <a:xfrm>
            <a:off x="-81915" y="1279099"/>
            <a:ext cx="12557760" cy="819482"/>
            <a:chOff x="-81915" y="1314118"/>
            <a:chExt cx="12557760" cy="819482"/>
          </a:xfrm>
        </p:grpSpPr>
        <p:sp>
          <p:nvSpPr>
            <p:cNvPr id="7" name="文本框 6"/>
            <p:cNvSpPr txBox="1"/>
            <p:nvPr/>
          </p:nvSpPr>
          <p:spPr>
            <a:xfrm>
              <a:off x="-81915" y="1314118"/>
              <a:ext cx="12557760" cy="615040"/>
            </a:xfrm>
            <a:prstGeom prst="rect">
              <a:avLst/>
            </a:prstGeom>
            <a:noFill/>
          </p:spPr>
          <p:txBody>
            <a:bodyPr wrap="square">
              <a:spAutoFit/>
            </a:bodyPr>
            <a:lstStyle/>
            <a:p>
              <a:pPr algn="just">
                <a:lnSpc>
                  <a:spcPct val="200000"/>
                </a:lnSpc>
              </a:pPr>
              <a:r>
                <a:rPr lang="en-US" altLang="zh-CN" sz="2000" dirty="0">
                  <a:effectLst/>
                  <a:latin typeface="微软雅黑" panose="020B0503020204020204" pitchFamily="34" charset="-122"/>
                  <a:ea typeface="微软雅黑" panose="020B0503020204020204" pitchFamily="34" charset="-122"/>
                  <a:cs typeface="Times New Roman" panose="02020603050405020304" charset="0"/>
                </a:rPr>
                <a:t>《2021</a:t>
              </a:r>
              <a:r>
                <a:rPr lang="zh-CN" altLang="en-US" sz="2000" dirty="0">
                  <a:effectLst/>
                  <a:latin typeface="微软雅黑" panose="020B0503020204020204" pitchFamily="34" charset="-122"/>
                  <a:ea typeface="微软雅黑" panose="020B0503020204020204" pitchFamily="34" charset="-122"/>
                  <a:cs typeface="Times New Roman" panose="02020603050405020304" charset="0"/>
                </a:rPr>
                <a:t>年全国未成年人互联网使用情况研究报告</a:t>
              </a:r>
              <a:r>
                <a:rPr lang="en-US" altLang="zh-CN" sz="2000" dirty="0">
                  <a:effectLst/>
                  <a:latin typeface="微软雅黑" panose="020B0503020204020204" pitchFamily="34" charset="-122"/>
                  <a:ea typeface="微软雅黑" panose="020B0503020204020204" pitchFamily="34" charset="-122"/>
                  <a:cs typeface="Times New Roman" panose="02020603050405020304" charset="0"/>
                </a:rPr>
                <a:t>》</a:t>
              </a:r>
              <a:r>
                <a:rPr lang="zh-CN" altLang="en-US" sz="2000" dirty="0">
                  <a:effectLst/>
                  <a:latin typeface="微软雅黑" panose="020B0503020204020204" pitchFamily="34" charset="-122"/>
                  <a:ea typeface="微软雅黑" panose="020B0503020204020204" pitchFamily="34" charset="-122"/>
                  <a:cs typeface="Times New Roman" panose="02020603050405020304" charset="0"/>
                </a:rPr>
                <a:t>显示，</a:t>
              </a:r>
              <a:r>
                <a:rPr lang="zh-CN" altLang="en-US" sz="2000" b="1" dirty="0">
                  <a:effectLst/>
                  <a:latin typeface="微软雅黑" panose="020B0503020204020204" pitchFamily="34" charset="-122"/>
                  <a:ea typeface="微软雅黑" panose="020B0503020204020204" pitchFamily="34" charset="-122"/>
                  <a:cs typeface="Times New Roman" panose="02020603050405020304" charset="0"/>
                </a:rPr>
                <a:t>未成年网民</a:t>
              </a:r>
              <a:r>
                <a:rPr lang="zh-CN" altLang="en-US" sz="20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在网上遭到讽刺或谩骂的比例为</a:t>
              </a:r>
              <a:r>
                <a:rPr lang="en-US" altLang="zh-CN" sz="20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16.6%</a:t>
              </a:r>
              <a:endParaRPr lang="en-US" altLang="zh-CN" sz="20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endParaRPr>
            </a:p>
          </p:txBody>
        </p:sp>
        <p:sp>
          <p:nvSpPr>
            <p:cNvPr id="9" name="矩形: 圆角 8"/>
            <p:cNvSpPr/>
            <p:nvPr/>
          </p:nvSpPr>
          <p:spPr>
            <a:xfrm>
              <a:off x="71120" y="1406193"/>
              <a:ext cx="12039600" cy="727407"/>
            </a:xfrm>
            <a:prstGeom prst="roundRect">
              <a:avLst/>
            </a:prstGeom>
            <a:noFill/>
            <a:ln w="38100">
              <a:solidFill>
                <a:schemeClr val="accent1"/>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302260" y="3006090"/>
            <a:ext cx="5125085" cy="1938020"/>
          </a:xfrm>
          <a:prstGeom prst="rect">
            <a:avLst/>
          </a:prstGeom>
          <a:noFill/>
        </p:spPr>
        <p:txBody>
          <a:bodyPr wrap="square">
            <a:spAutoFit/>
          </a:bodyPr>
          <a:lstStyle/>
          <a:p>
            <a:pPr>
              <a:lnSpc>
                <a:spcPct val="200000"/>
              </a:lnSpc>
            </a:pPr>
            <a:r>
              <a:rPr lang="zh-CN" altLang="en-US" sz="2000" b="1" i="0" dirty="0">
                <a:solidFill>
                  <a:srgbClr val="C00000"/>
                </a:solidFill>
                <a:effectLst/>
                <a:latin typeface="微软雅黑" panose="020B0503020204020204" pitchFamily="34" charset="-122"/>
                <a:ea typeface="微软雅黑" panose="020B0503020204020204" pitchFamily="34" charset="-122"/>
              </a:rPr>
              <a:t>网络欺凌危害多：网络欺凌具有欺凌的本质特征</a:t>
            </a:r>
            <a:r>
              <a:rPr lang="zh-CN" altLang="en-US" sz="2000" b="0" i="0" dirty="0">
                <a:solidFill>
                  <a:srgbClr val="242021"/>
                </a:solidFill>
                <a:effectLst/>
                <a:latin typeface="微软雅黑" panose="020B0503020204020204" pitchFamily="34" charset="-122"/>
                <a:ea typeface="微软雅黑" panose="020B0503020204020204" pitchFamily="34" charset="-122"/>
              </a:rPr>
              <a:t>，加之</a:t>
            </a:r>
            <a:r>
              <a:rPr lang="zh-CN" altLang="en-US" sz="2000" b="1" i="0" dirty="0">
                <a:solidFill>
                  <a:srgbClr val="242021"/>
                </a:solidFill>
                <a:effectLst/>
                <a:latin typeface="微软雅黑" panose="020B0503020204020204" pitchFamily="34" charset="-122"/>
                <a:ea typeface="微软雅黑" panose="020B0503020204020204" pitchFamily="34" charset="-122"/>
              </a:rPr>
              <a:t>网络空间的匿名性、强扩散性等特性</a:t>
            </a:r>
            <a:r>
              <a:rPr lang="zh-CN" altLang="en-US" sz="2000" b="0" i="0" dirty="0">
                <a:solidFill>
                  <a:srgbClr val="242021"/>
                </a:solidFill>
                <a:effectLst/>
                <a:latin typeface="微软雅黑" panose="020B0503020204020204" pitchFamily="34" charset="-122"/>
                <a:ea typeface="微软雅黑" panose="020B0503020204020204" pitchFamily="34" charset="-122"/>
              </a:rPr>
              <a:t>，又呈现出许多新特点。</a:t>
            </a:r>
            <a:endParaRPr lang="zh-CN" altLang="en-US" sz="2000" b="0" i="0" dirty="0">
              <a:solidFill>
                <a:srgbClr val="242021"/>
              </a:solidFill>
              <a:effectLst/>
              <a:latin typeface="微软雅黑" panose="020B0503020204020204" pitchFamily="34" charset="-122"/>
              <a:ea typeface="微软雅黑" panose="020B0503020204020204" pitchFamily="34" charset="-122"/>
            </a:endParaRPr>
          </a:p>
        </p:txBody>
      </p:sp>
      <p:sp>
        <p:nvSpPr>
          <p:cNvPr id="18" name="文本框 17"/>
          <p:cNvSpPr txBox="1"/>
          <p:nvPr/>
        </p:nvSpPr>
        <p:spPr>
          <a:xfrm>
            <a:off x="5613400" y="2383361"/>
            <a:ext cx="6497320" cy="3784600"/>
          </a:xfrm>
          <a:prstGeom prst="rect">
            <a:avLst/>
          </a:prstGeom>
          <a:noFill/>
        </p:spPr>
        <p:txBody>
          <a:bodyPr wrap="square">
            <a:spAutoFit/>
          </a:bodyPr>
          <a:lstStyle/>
          <a:p>
            <a:pPr marL="342900" indent="-342900">
              <a:lnSpc>
                <a:spcPct val="150000"/>
              </a:lnSpc>
              <a:buFont typeface="Wingdings" panose="05000000000000000000" pitchFamily="2" charset="2"/>
              <a:buChar char="l"/>
            </a:pPr>
            <a:r>
              <a:rPr lang="zh-CN" altLang="en-US" sz="2000" b="1" i="0" dirty="0">
                <a:solidFill>
                  <a:srgbClr val="242021"/>
                </a:solidFill>
                <a:effectLst/>
                <a:latin typeface="微软雅黑" panose="020B0503020204020204" pitchFamily="34" charset="-122"/>
                <a:ea typeface="微软雅黑" panose="020B0503020204020204" pitchFamily="34" charset="-122"/>
              </a:rPr>
              <a:t>表现形式多样</a:t>
            </a:r>
            <a:r>
              <a:rPr lang="zh-CN" altLang="en-US" sz="2000" b="0" i="0" dirty="0">
                <a:solidFill>
                  <a:srgbClr val="242021"/>
                </a:solidFill>
                <a:effectLst/>
                <a:latin typeface="微软雅黑" panose="020B0503020204020204" pitchFamily="34" charset="-122"/>
                <a:ea typeface="微软雅黑" panose="020B0503020204020204" pitchFamily="34" charset="-122"/>
              </a:rPr>
              <a:t>：借助各种“符号”（如</a:t>
            </a:r>
            <a:r>
              <a:rPr lang="zh-CN" altLang="en-US" sz="2000" b="0" i="0" dirty="0">
                <a:solidFill>
                  <a:srgbClr val="C00000"/>
                </a:solidFill>
                <a:effectLst/>
                <a:latin typeface="微软雅黑" panose="020B0503020204020204" pitchFamily="34" charset="-122"/>
                <a:ea typeface="微软雅黑" panose="020B0503020204020204" pitchFamily="34" charset="-122"/>
              </a:rPr>
              <a:t>文字、图片、视频</a:t>
            </a:r>
            <a:r>
              <a:rPr lang="zh-CN" altLang="en-US" sz="2000" b="0" i="0" dirty="0">
                <a:solidFill>
                  <a:srgbClr val="242021"/>
                </a:solidFill>
                <a:effectLst/>
                <a:latin typeface="微软雅黑" panose="020B0503020204020204" pitchFamily="34" charset="-122"/>
                <a:ea typeface="微软雅黑" panose="020B0503020204020204" pitchFamily="34" charset="-122"/>
              </a:rPr>
              <a:t>等）实施恶意攻击</a:t>
            </a:r>
            <a:r>
              <a:rPr lang="zh-CN" altLang="en-US" sz="2000" dirty="0">
                <a:solidFill>
                  <a:srgbClr val="242021"/>
                </a:solidFill>
                <a:latin typeface="微软雅黑" panose="020B0503020204020204" pitchFamily="34" charset="-122"/>
                <a:ea typeface="微软雅黑" panose="020B0503020204020204" pitchFamily="34" charset="-122"/>
              </a:rPr>
              <a:t>，如</a:t>
            </a:r>
            <a:r>
              <a:rPr lang="zh-CN" altLang="en-US" sz="2000" dirty="0">
                <a:solidFill>
                  <a:srgbClr val="C00000"/>
                </a:solidFill>
                <a:latin typeface="微软雅黑" panose="020B0503020204020204" pitchFamily="34" charset="-122"/>
                <a:ea typeface="微软雅黑" panose="020B0503020204020204" pitchFamily="34" charset="-122"/>
              </a:rPr>
              <a:t>网络骂战、网络骚扰、网络诋毁、人肉搜索、网络排斥、网络模仿、威胁</a:t>
            </a:r>
            <a:r>
              <a:rPr lang="zh-CN" altLang="en-US" sz="2000" dirty="0">
                <a:solidFill>
                  <a:srgbClr val="242021"/>
                </a:solidFill>
                <a:latin typeface="微软雅黑" panose="020B0503020204020204" pitchFamily="34" charset="-122"/>
                <a:ea typeface="微软雅黑" panose="020B0503020204020204" pitchFamily="34" charset="-122"/>
              </a:rPr>
              <a:t>等；</a:t>
            </a:r>
            <a:endParaRPr lang="en-US" altLang="zh-CN" sz="2000" b="0" i="0" dirty="0">
              <a:solidFill>
                <a:srgbClr val="242021"/>
              </a:solidFill>
              <a:effectLst/>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l"/>
            </a:pPr>
            <a:r>
              <a:rPr lang="zh-CN" altLang="en-US" sz="2000" b="1" dirty="0">
                <a:latin typeface="微软雅黑" panose="020B0503020204020204" pitchFamily="34" charset="-122"/>
                <a:ea typeface="微软雅黑" panose="020B0503020204020204" pitchFamily="34" charset="-122"/>
              </a:rPr>
              <a:t>隐匿性不确定性与超时空性：</a:t>
            </a:r>
            <a:r>
              <a:rPr lang="zh-CN" altLang="en-US" sz="2000" dirty="0">
                <a:latin typeface="微软雅黑" panose="020B0503020204020204" pitchFamily="34" charset="-122"/>
                <a:ea typeface="微软雅黑" panose="020B0503020204020204" pitchFamily="34" charset="-122"/>
              </a:rPr>
              <a:t>网络匿名机制使得难以确定欺凌者，更难被发现与干预；</a:t>
            </a:r>
            <a:endParaRPr lang="en-US" altLang="zh-CN" sz="2000" dirty="0">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l"/>
            </a:pPr>
            <a:r>
              <a:rPr lang="zh-CN" altLang="en-US" sz="2000" b="1" dirty="0">
                <a:latin typeface="微软雅黑" panose="020B0503020204020204" pitchFamily="34" charset="-122"/>
                <a:ea typeface="微软雅黑" panose="020B0503020204020204" pitchFamily="34" charset="-122"/>
              </a:rPr>
              <a:t>后果严重且不易消除</a:t>
            </a:r>
            <a:r>
              <a:rPr lang="zh-CN" altLang="en-US" sz="2000" dirty="0">
                <a:latin typeface="微软雅黑" panose="020B0503020204020204" pitchFamily="34" charset="-122"/>
                <a:ea typeface="微软雅黑" panose="020B0503020204020204" pitchFamily="34" charset="-122"/>
              </a:rPr>
              <a:t>：产生</a:t>
            </a:r>
            <a:r>
              <a:rPr lang="zh-CN" altLang="en-US" sz="2000" dirty="0">
                <a:solidFill>
                  <a:srgbClr val="C00000"/>
                </a:solidFill>
                <a:latin typeface="微软雅黑" panose="020B0503020204020204" pitchFamily="34" charset="-122"/>
                <a:ea typeface="微软雅黑" panose="020B0503020204020204" pitchFamily="34" charset="-122"/>
              </a:rPr>
              <a:t>沮丧、害怕</a:t>
            </a:r>
            <a:r>
              <a:rPr lang="zh-CN" altLang="en-US" sz="2000" dirty="0">
                <a:latin typeface="微软雅黑" panose="020B0503020204020204" pitchFamily="34" charset="-122"/>
                <a:ea typeface="微软雅黑" panose="020B0503020204020204" pitchFamily="34" charset="-122"/>
              </a:rPr>
              <a:t>等情绪，出现</a:t>
            </a:r>
            <a:r>
              <a:rPr lang="zh-CN" altLang="en-US" sz="2000" dirty="0">
                <a:solidFill>
                  <a:srgbClr val="C00000"/>
                </a:solidFill>
                <a:latin typeface="微软雅黑" panose="020B0503020204020204" pitchFamily="34" charset="-122"/>
                <a:ea typeface="微软雅黑" panose="020B0503020204020204" pitchFamily="34" charset="-122"/>
              </a:rPr>
              <a:t>抑郁症状，</a:t>
            </a:r>
            <a:r>
              <a:rPr lang="zh-CN" altLang="en-US" sz="2000" dirty="0">
                <a:latin typeface="微软雅黑" panose="020B0503020204020204" pitchFamily="34" charset="-122"/>
                <a:ea typeface="微软雅黑" panose="020B0503020204020204" pitchFamily="34" charset="-122"/>
              </a:rPr>
              <a:t>甚至导致</a:t>
            </a:r>
            <a:r>
              <a:rPr lang="zh-CN" altLang="en-US" sz="2000" dirty="0">
                <a:solidFill>
                  <a:srgbClr val="C00000"/>
                </a:solidFill>
                <a:latin typeface="微软雅黑" panose="020B0503020204020204" pitchFamily="34" charset="-122"/>
                <a:ea typeface="微软雅黑" panose="020B0503020204020204" pitchFamily="34" charset="-122"/>
              </a:rPr>
              <a:t>自杀行为</a:t>
            </a:r>
            <a:r>
              <a:rPr lang="zh-CN" altLang="en-US" sz="2000" dirty="0">
                <a:latin typeface="微软雅黑" panose="020B0503020204020204" pitchFamily="34" charset="-122"/>
                <a:ea typeface="微软雅黑" panose="020B0503020204020204" pitchFamily="34" charset="-122"/>
              </a:rPr>
              <a:t>发生，并因其超越时地限制传播速度快等特点，</a:t>
            </a:r>
            <a:r>
              <a:rPr lang="zh-CN" altLang="en-US" sz="2000" dirty="0">
                <a:solidFill>
                  <a:srgbClr val="C00000"/>
                </a:solidFill>
                <a:latin typeface="微软雅黑" panose="020B0503020204020204" pitchFamily="34" charset="-122"/>
                <a:ea typeface="微软雅黑" panose="020B0503020204020204" pitchFamily="34" charset="-122"/>
              </a:rPr>
              <a:t>伤害效应翻倍且不易消除</a:t>
            </a:r>
            <a:r>
              <a:rPr lang="zh-CN" altLang="en-US" sz="2000" dirty="0">
                <a:latin typeface="微软雅黑" panose="020B0503020204020204" pitchFamily="34" charset="-122"/>
                <a:ea typeface="微软雅黑" panose="020B0503020204020204" pitchFamily="34" charset="-122"/>
              </a:rPr>
              <a:t>。</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sym typeface="+mn-ea"/>
              </a:rPr>
              <a:t>教师发现疑似学生欺凌怎么办</a:t>
            </a:r>
            <a:endParaRPr lang="zh-CN" altLang="en-US" dirty="0">
              <a:sym typeface="+mn-ea"/>
            </a:endParaRPr>
          </a:p>
        </p:txBody>
      </p:sp>
      <p:sp>
        <p:nvSpPr>
          <p:cNvPr id="5" name="内容占位符 4"/>
          <p:cNvSpPr>
            <a:spLocks noGrp="1"/>
          </p:cNvSpPr>
          <p:nvPr>
            <p:ph sz="quarter" idx="13"/>
          </p:nvPr>
        </p:nvSpPr>
        <p:spPr>
          <a:xfrm>
            <a:off x="587317" y="1582448"/>
            <a:ext cx="11245770" cy="3121632"/>
          </a:xfrm>
          <a:solidFill>
            <a:schemeClr val="accent5">
              <a:lumMod val="20000"/>
              <a:lumOff val="80000"/>
            </a:schemeClr>
          </a:solidFill>
        </p:spPr>
        <p:txBody>
          <a:bodyPr>
            <a:noAutofit/>
          </a:bodyPr>
          <a:lstStyle/>
          <a:p>
            <a:pPr>
              <a:lnSpc>
                <a:spcPct val="150000"/>
              </a:lnSpc>
              <a:buSzPct val="85000"/>
            </a:pPr>
            <a:r>
              <a:rPr lang="zh-CN" altLang="en-US" sz="2200" dirty="0"/>
              <a:t>教师发现学生存在被孤立、排挤等情况，应</a:t>
            </a:r>
            <a:r>
              <a:rPr lang="zh-CN" altLang="en-US" sz="2200" b="1" dirty="0">
                <a:solidFill>
                  <a:srgbClr val="C00000"/>
                </a:solidFill>
              </a:rPr>
              <a:t>及时干预</a:t>
            </a:r>
            <a:r>
              <a:rPr lang="zh-CN" altLang="en-US" sz="2200" dirty="0"/>
              <a:t>。</a:t>
            </a:r>
            <a:endParaRPr lang="en-US" altLang="zh-CN" sz="2200" dirty="0"/>
          </a:p>
          <a:p>
            <a:pPr>
              <a:lnSpc>
                <a:spcPct val="150000"/>
              </a:lnSpc>
              <a:buSzPct val="85000"/>
            </a:pPr>
            <a:r>
              <a:rPr lang="zh-CN" altLang="en-US" sz="2200" dirty="0"/>
              <a:t>教师应积极</a:t>
            </a:r>
            <a:r>
              <a:rPr lang="zh-CN" altLang="en-US" sz="2200" b="1" dirty="0">
                <a:solidFill>
                  <a:srgbClr val="C00000"/>
                </a:solidFill>
              </a:rPr>
              <a:t>开展主题教育活动或班会</a:t>
            </a:r>
            <a:r>
              <a:rPr lang="zh-CN" altLang="en-US" sz="2200" dirty="0"/>
              <a:t>，通过正面引导和教育，</a:t>
            </a:r>
            <a:r>
              <a:rPr lang="zh-CN" altLang="en-US" sz="2200" b="1" dirty="0">
                <a:solidFill>
                  <a:srgbClr val="C00000"/>
                </a:solidFill>
              </a:rPr>
              <a:t>增强班级学生反欺凌意识</a:t>
            </a:r>
            <a:r>
              <a:rPr lang="zh-CN" altLang="en-US" sz="2200" dirty="0"/>
              <a:t>。</a:t>
            </a:r>
            <a:endParaRPr lang="zh-CN" altLang="en-US" sz="2200" dirty="0"/>
          </a:p>
          <a:p>
            <a:pPr>
              <a:lnSpc>
                <a:spcPct val="150000"/>
              </a:lnSpc>
              <a:buSzPct val="85000"/>
            </a:pPr>
            <a:r>
              <a:rPr lang="zh-CN" altLang="en-US" sz="2200" dirty="0"/>
              <a:t>教师发现学生有明显情绪反常、身体损伤等情形，应</a:t>
            </a:r>
            <a:r>
              <a:rPr lang="zh-CN" altLang="en-US" sz="2200" b="1" dirty="0">
                <a:solidFill>
                  <a:srgbClr val="C00000"/>
                </a:solidFill>
              </a:rPr>
              <a:t>及时沟通了解情况</a:t>
            </a:r>
            <a:r>
              <a:rPr lang="zh-CN" altLang="en-US" sz="2200" dirty="0"/>
              <a:t>，可能存在被欺凌情形的，</a:t>
            </a:r>
            <a:r>
              <a:rPr lang="zh-CN" altLang="en-US" sz="2200" b="1" dirty="0">
                <a:solidFill>
                  <a:srgbClr val="C00000"/>
                </a:solidFill>
              </a:rPr>
              <a:t>及时向学校报告</a:t>
            </a:r>
            <a:r>
              <a:rPr lang="zh-CN" altLang="en-US" sz="2200" dirty="0"/>
              <a:t>。</a:t>
            </a:r>
            <a:endParaRPr lang="zh-CN" altLang="en-US" sz="2200" dirty="0"/>
          </a:p>
          <a:p>
            <a:pPr>
              <a:lnSpc>
                <a:spcPct val="150000"/>
              </a:lnSpc>
              <a:buSzPct val="85000"/>
            </a:pPr>
            <a:r>
              <a:rPr lang="zh-CN" altLang="en-US" sz="2200" dirty="0"/>
              <a:t>教师应</a:t>
            </a:r>
            <a:r>
              <a:rPr lang="zh-CN" altLang="en-US" sz="2200" b="1" dirty="0">
                <a:solidFill>
                  <a:srgbClr val="C00000"/>
                </a:solidFill>
              </a:rPr>
              <a:t>积极配合学校开展学生欺凌事件调查</a:t>
            </a:r>
            <a:r>
              <a:rPr lang="zh-CN" altLang="en-US" sz="2200" dirty="0"/>
              <a:t>，</a:t>
            </a:r>
            <a:r>
              <a:rPr lang="zh-CN" altLang="en-US" sz="2200" b="1" dirty="0">
                <a:solidFill>
                  <a:srgbClr val="C00000"/>
                </a:solidFill>
              </a:rPr>
              <a:t>配合执行学生欺凌治理组织的认定和处置</a:t>
            </a:r>
            <a:r>
              <a:rPr lang="zh-CN" altLang="en-US" sz="2200" dirty="0"/>
              <a:t>。</a:t>
            </a:r>
            <a:endParaRPr lang="en-US" altLang="zh-CN" sz="2200" dirty="0"/>
          </a:p>
        </p:txBody>
      </p:sp>
      <p:sp>
        <p:nvSpPr>
          <p:cNvPr id="3" name="文本框 2"/>
          <p:cNvSpPr txBox="1"/>
          <p:nvPr/>
        </p:nvSpPr>
        <p:spPr>
          <a:xfrm>
            <a:off x="473265" y="5038229"/>
            <a:ext cx="11663423" cy="830997"/>
          </a:xfrm>
          <a:prstGeom prst="rect">
            <a:avLst/>
          </a:prstGeom>
          <a:noFill/>
        </p:spPr>
        <p:txBody>
          <a:bodyPr wrap="square">
            <a:spAutoFit/>
          </a:bodyPr>
          <a:lstStyle/>
          <a:p>
            <a:r>
              <a:rPr lang="zh-CN" altLang="en-US" sz="2400" b="1" dirty="0">
                <a:latin typeface="微软雅黑" panose="020B0503020204020204" pitchFamily="34" charset="-122"/>
                <a:ea typeface="微软雅黑" panose="020B0503020204020204" pitchFamily="34" charset="-122"/>
              </a:rPr>
              <a:t>需要特别注意的是，对违反治安管理或者涉嫌犯罪等的严重欺凌行为，学校和教师均不得隐瞒，应当</a:t>
            </a:r>
            <a:r>
              <a:rPr lang="zh-CN" altLang="en-US" sz="2400" b="1" dirty="0">
                <a:solidFill>
                  <a:srgbClr val="C00000"/>
                </a:solidFill>
                <a:latin typeface="微软雅黑" panose="020B0503020204020204" pitchFamily="34" charset="-122"/>
                <a:ea typeface="微软雅黑" panose="020B0503020204020204" pitchFamily="34" charset="-122"/>
              </a:rPr>
              <a:t>及时向公安机关、教育行政部门报告</a:t>
            </a:r>
            <a:r>
              <a:rPr lang="zh-CN" altLang="en-US" sz="2400" b="1" dirty="0">
                <a:latin typeface="微软雅黑" panose="020B0503020204020204" pitchFamily="34" charset="-122"/>
                <a:ea typeface="微软雅黑" panose="020B0503020204020204" pitchFamily="34" charset="-122"/>
              </a:rPr>
              <a:t>，并配合相关部门依法处理。 </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侵害未成年人案件的强制报告制度</a:t>
            </a:r>
            <a:endParaRPr lang="zh-CN" altLang="en-US" dirty="0"/>
          </a:p>
        </p:txBody>
      </p:sp>
      <p:sp>
        <p:nvSpPr>
          <p:cNvPr id="7" name="内容占位符 1"/>
          <p:cNvSpPr>
            <a:spLocks noGrp="1"/>
          </p:cNvSpPr>
          <p:nvPr>
            <p:ph sz="quarter" idx="13"/>
          </p:nvPr>
        </p:nvSpPr>
        <p:spPr>
          <a:xfrm>
            <a:off x="838200" y="1158224"/>
            <a:ext cx="10515600" cy="4541552"/>
          </a:xfrm>
        </p:spPr>
        <p:txBody>
          <a:bodyPr>
            <a:normAutofit/>
          </a:bodyPr>
          <a:lstStyle/>
          <a:p>
            <a:pPr>
              <a:lnSpc>
                <a:spcPct val="120000"/>
              </a:lnSpc>
              <a:buFont typeface="Wingdings" panose="05000000000000000000" pitchFamily="2" charset="2"/>
              <a:buChar char="l"/>
            </a:pPr>
            <a:r>
              <a:rPr lang="zh-CN" altLang="en-US" sz="2000" b="1" dirty="0">
                <a:latin typeface="微软雅黑" panose="020B0503020204020204" pitchFamily="34" charset="-122"/>
                <a:ea typeface="微软雅黑" panose="020B0503020204020204" pitchFamily="34" charset="-122"/>
              </a:rPr>
              <a:t>原则：</a:t>
            </a:r>
            <a:r>
              <a:rPr lang="zh-CN" altLang="en-US" sz="2000" dirty="0">
                <a:latin typeface="微软雅黑" panose="020B0503020204020204" pitchFamily="34" charset="-122"/>
                <a:ea typeface="微软雅黑" panose="020B0503020204020204" pitchFamily="34" charset="-122"/>
              </a:rPr>
              <a:t>任何组织或者个人发现不利于未成年人身心健康或者侵犯未成年人合法权益的情形，都有权劝阻、制止或者向公安、民政、教育等有关部门提出检举、控告。</a:t>
            </a:r>
            <a:endParaRPr lang="en-US" altLang="zh-CN" sz="2000" dirty="0">
              <a:latin typeface="微软雅黑" panose="020B0503020204020204" pitchFamily="34" charset="-122"/>
              <a:ea typeface="微软雅黑" panose="020B0503020204020204" pitchFamily="34" charset="-122"/>
            </a:endParaRPr>
          </a:p>
          <a:p>
            <a:pPr>
              <a:lnSpc>
                <a:spcPct val="120000"/>
              </a:lnSpc>
              <a:buFont typeface="Wingdings" panose="05000000000000000000" pitchFamily="2" charset="2"/>
              <a:buChar char="l"/>
            </a:pPr>
            <a:r>
              <a:rPr lang="zh-CN" altLang="en-US" sz="2000" b="1" dirty="0">
                <a:latin typeface="微软雅黑" panose="020B0503020204020204" pitchFamily="34" charset="-122"/>
                <a:ea typeface="微软雅黑" panose="020B0503020204020204" pitchFamily="34" charset="-122"/>
              </a:rPr>
              <a:t>主体：</a:t>
            </a:r>
            <a:r>
              <a:rPr lang="zh-CN" altLang="en-US" sz="2000" dirty="0">
                <a:latin typeface="微软雅黑" panose="020B0503020204020204" pitchFamily="34" charset="-122"/>
                <a:ea typeface="微软雅黑" panose="020B0503020204020204" pitchFamily="34" charset="-122"/>
              </a:rPr>
              <a:t>国家机关、居民委员会、村民委员会，密切接触未成年人的单位及其工作人员（具有教育、看护、医疗、救助、监护等职责者）</a:t>
            </a:r>
            <a:endParaRPr lang="en-US" altLang="zh-CN" sz="2000" dirty="0">
              <a:latin typeface="微软雅黑" panose="020B0503020204020204" pitchFamily="34" charset="-122"/>
              <a:ea typeface="微软雅黑" panose="020B0503020204020204" pitchFamily="34" charset="-122"/>
            </a:endParaRPr>
          </a:p>
          <a:p>
            <a:pPr>
              <a:lnSpc>
                <a:spcPct val="120000"/>
              </a:lnSpc>
              <a:buFont typeface="Wingdings" panose="05000000000000000000" pitchFamily="2" charset="2"/>
              <a:buChar char="l"/>
            </a:pPr>
            <a:r>
              <a:rPr lang="zh-CN" altLang="en-US" sz="2000" b="1" dirty="0">
                <a:latin typeface="微软雅黑" panose="020B0503020204020204" pitchFamily="34" charset="-122"/>
                <a:ea typeface="微软雅黑" panose="020B0503020204020204" pitchFamily="34" charset="-122"/>
              </a:rPr>
              <a:t>报告公安机关：</a:t>
            </a:r>
            <a:endParaRPr lang="en-US" altLang="zh-CN" sz="2000" b="1" dirty="0">
              <a:latin typeface="微软雅黑" panose="020B0503020204020204" pitchFamily="34" charset="-122"/>
              <a:ea typeface="微软雅黑" panose="020B0503020204020204" pitchFamily="34" charset="-122"/>
            </a:endParaRPr>
          </a:p>
          <a:p>
            <a:pPr marL="457200" lvl="1" indent="0">
              <a:lnSpc>
                <a:spcPct val="120000"/>
              </a:lnSpc>
              <a:buNone/>
            </a:pPr>
            <a:r>
              <a:rPr lang="zh-CN" altLang="en-US" sz="2000" dirty="0">
                <a:latin typeface="微软雅黑" panose="020B0503020204020204" pitchFamily="34" charset="-122"/>
                <a:ea typeface="微软雅黑" panose="020B0503020204020204" pitchFamily="34" charset="-122"/>
              </a:rPr>
              <a:t>未成年人</a:t>
            </a:r>
            <a:r>
              <a:rPr lang="zh-CN" altLang="en-US" sz="2000" b="1" dirty="0">
                <a:latin typeface="微软雅黑" panose="020B0503020204020204" pitchFamily="34" charset="-122"/>
                <a:ea typeface="微软雅黑" panose="020B0503020204020204" pitchFamily="34" charset="-122"/>
              </a:rPr>
              <a:t>身体存在多处损伤、严重营养不良、意识不清</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存在或疑似存在</a:t>
            </a:r>
            <a:r>
              <a:rPr lang="zh-CN" altLang="en-US" sz="2000" b="1" dirty="0">
                <a:latin typeface="微软雅黑" panose="020B0503020204020204" pitchFamily="34" charset="-122"/>
                <a:ea typeface="微软雅黑" panose="020B0503020204020204" pitchFamily="34" charset="-122"/>
              </a:rPr>
              <a:t>受到家庭暴力、欺凌、虐待、殴打或者被人麻醉等</a:t>
            </a:r>
            <a:r>
              <a:rPr lang="zh-CN" altLang="en-US" sz="2000" dirty="0">
                <a:latin typeface="微软雅黑" panose="020B0503020204020204" pitchFamily="34" charset="-122"/>
                <a:ea typeface="微软雅黑" panose="020B0503020204020204" pitchFamily="34" charset="-122"/>
              </a:rPr>
              <a:t>情形的；</a:t>
            </a:r>
            <a:endParaRPr lang="zh-CN" altLang="en-US" sz="2000" dirty="0">
              <a:latin typeface="微软雅黑" panose="020B0503020204020204" pitchFamily="34" charset="-122"/>
              <a:ea typeface="微软雅黑" panose="020B0503020204020204" pitchFamily="34" charset="-122"/>
            </a:endParaRPr>
          </a:p>
          <a:p>
            <a:pPr>
              <a:lnSpc>
                <a:spcPct val="120000"/>
              </a:lnSpc>
              <a:buFont typeface="Wingdings" panose="05000000000000000000" pitchFamily="2" charset="2"/>
              <a:buChar char="l"/>
            </a:pPr>
            <a:r>
              <a:rPr lang="zh-CN" altLang="en-US" sz="2000" b="1" dirty="0">
                <a:latin typeface="微软雅黑" panose="020B0503020204020204" pitchFamily="34" charset="-122"/>
                <a:ea typeface="微软雅黑" panose="020B0503020204020204" pitchFamily="34" charset="-122"/>
              </a:rPr>
              <a:t>报告民政和教育部门：</a:t>
            </a:r>
            <a:endParaRPr lang="en-US" altLang="zh-CN" sz="2000" b="1" dirty="0">
              <a:latin typeface="微软雅黑" panose="020B0503020204020204" pitchFamily="34" charset="-122"/>
              <a:ea typeface="微软雅黑" panose="020B0503020204020204" pitchFamily="34" charset="-122"/>
            </a:endParaRPr>
          </a:p>
          <a:p>
            <a:pPr marL="457200" lvl="1" indent="0">
              <a:lnSpc>
                <a:spcPct val="120000"/>
              </a:lnSpc>
              <a:buNone/>
            </a:pPr>
            <a:r>
              <a:rPr lang="zh-CN" altLang="en-US" sz="2000" dirty="0">
                <a:latin typeface="微软雅黑" panose="020B0503020204020204" pitchFamily="34" charset="-122"/>
                <a:ea typeface="微软雅黑" panose="020B0503020204020204" pitchFamily="34" charset="-122"/>
              </a:rPr>
              <a:t>包括义务教育年龄段的</a:t>
            </a:r>
            <a:r>
              <a:rPr lang="zh-CN" altLang="en-US" sz="2000" b="1" dirty="0">
                <a:latin typeface="微软雅黑" panose="020B0503020204020204" pitchFamily="34" charset="-122"/>
                <a:ea typeface="微软雅黑" panose="020B0503020204020204" pitchFamily="34" charset="-122"/>
              </a:rPr>
              <a:t>未成年人</a:t>
            </a:r>
            <a:r>
              <a:rPr lang="zh-CN" altLang="en-US" sz="2000" dirty="0">
                <a:latin typeface="微软雅黑" panose="020B0503020204020204" pitchFamily="34" charset="-122"/>
                <a:ea typeface="微软雅黑" panose="020B0503020204020204" pitchFamily="34" charset="-122"/>
              </a:rPr>
              <a:t>辍学、失学，</a:t>
            </a:r>
            <a:r>
              <a:rPr lang="zh-CN" altLang="en-US" sz="2000" b="1" dirty="0">
                <a:latin typeface="微软雅黑" panose="020B0503020204020204" pitchFamily="34" charset="-122"/>
                <a:ea typeface="微软雅黑" panose="020B0503020204020204" pitchFamily="34" charset="-122"/>
              </a:rPr>
              <a:t>存在校园欺凌等等</a:t>
            </a:r>
            <a:r>
              <a:rPr lang="zh-CN" altLang="en-US" sz="2000" dirty="0">
                <a:latin typeface="微软雅黑" panose="020B0503020204020204" pitchFamily="34" charset="-122"/>
                <a:ea typeface="微软雅黑" panose="020B0503020204020204" pitchFamily="34" charset="-122"/>
              </a:rPr>
              <a:t>（与教育相关联的各种被侵权情形），以及涉及未成年人的民生相关的各种被侵权情形。</a:t>
            </a:r>
            <a:endParaRPr lang="en-US" altLang="zh-CN" sz="2000" dirty="0">
              <a:latin typeface="微软雅黑" panose="020B0503020204020204" pitchFamily="34" charset="-122"/>
              <a:ea typeface="微软雅黑" panose="020B0503020204020204" pitchFamily="34" charset="-122"/>
            </a:endParaRPr>
          </a:p>
        </p:txBody>
      </p:sp>
      <p:sp>
        <p:nvSpPr>
          <p:cNvPr id="8" name="文本框 7"/>
          <p:cNvSpPr txBox="1"/>
          <p:nvPr/>
        </p:nvSpPr>
        <p:spPr>
          <a:xfrm>
            <a:off x="2573079" y="5727036"/>
            <a:ext cx="9328300" cy="400110"/>
          </a:xfrm>
          <a:prstGeom prst="rect">
            <a:avLst/>
          </a:prstGeom>
          <a:noFill/>
        </p:spPr>
        <p:txBody>
          <a:bodyPr wrap="square">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最高人民检察院</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关于建立侵害未成年人案件强制报告制度的意见（试行）</a:t>
            </a:r>
            <a:r>
              <a:rPr lang="en-US" altLang="zh-CN" sz="2000" b="1" dirty="0">
                <a:latin typeface="微软雅黑" panose="020B0503020204020204" pitchFamily="34" charset="-122"/>
                <a:ea typeface="微软雅黑" panose="020B0503020204020204" pitchFamily="34" charset="-122"/>
              </a:rPr>
              <a:t>》</a:t>
            </a: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四、如何干预学生欺凌？</a:t>
            </a:r>
            <a:endParaRPr lang="zh-CN" altLang="en-US" dirty="0"/>
          </a:p>
        </p:txBody>
      </p:sp>
      <p:sp>
        <p:nvSpPr>
          <p:cNvPr id="18" name="椭圆 17"/>
          <p:cNvSpPr/>
          <p:nvPr/>
        </p:nvSpPr>
        <p:spPr bwMode="auto">
          <a:xfrm>
            <a:off x="1524000" y="1289050"/>
            <a:ext cx="3282950" cy="32829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学校可以做什么？</a:t>
            </a:r>
            <a:endParaRPr lang="zh-CN" altLang="en-US" dirty="0"/>
          </a:p>
        </p:txBody>
      </p:sp>
      <p:sp>
        <p:nvSpPr>
          <p:cNvPr id="3" name="内容占位符 2"/>
          <p:cNvSpPr>
            <a:spLocks noGrp="1"/>
          </p:cNvSpPr>
          <p:nvPr>
            <p:ph sz="quarter" idx="13"/>
          </p:nvPr>
        </p:nvSpPr>
        <p:spPr>
          <a:xfrm>
            <a:off x="838200" y="1635760"/>
            <a:ext cx="10515600" cy="3586479"/>
          </a:xfrm>
        </p:spPr>
        <p:txBody>
          <a:bodyPr>
            <a:normAutofit/>
          </a:bodyPr>
          <a:lstStyle/>
          <a:p>
            <a:pPr>
              <a:lnSpc>
                <a:spcPct val="200000"/>
              </a:lnSpc>
              <a:buFont typeface="Wingdings" panose="05000000000000000000" pitchFamily="2" charset="2"/>
              <a:buChar char="l"/>
            </a:pPr>
            <a:r>
              <a:rPr lang="zh-CN" altLang="en-US" sz="2000" b="1" dirty="0"/>
              <a:t>成立学生欺凌治理委员会。</a:t>
            </a:r>
            <a:r>
              <a:rPr lang="zh-CN" altLang="en-US" sz="2000" dirty="0"/>
              <a:t>及时干预处理学生欺凌事件。</a:t>
            </a:r>
            <a:endParaRPr lang="en-US" altLang="zh-CN" sz="2000" dirty="0"/>
          </a:p>
          <a:p>
            <a:pPr>
              <a:lnSpc>
                <a:spcPct val="200000"/>
              </a:lnSpc>
              <a:buFont typeface="Wingdings" panose="05000000000000000000" pitchFamily="2" charset="2"/>
              <a:buChar char="l"/>
            </a:pPr>
            <a:r>
              <a:rPr lang="zh-CN" altLang="en-US" sz="2000" b="1" dirty="0"/>
              <a:t>完善学校规章制度。</a:t>
            </a:r>
            <a:r>
              <a:rPr lang="zh-CN" altLang="en-US" sz="2000" dirty="0"/>
              <a:t>建立针对学生欺凌的制度规范，包含防治学生欺凌的预防干预、应急处置、教育惩戒等，同时也应对学生行为规范提出要求。</a:t>
            </a:r>
            <a:endParaRPr lang="en-US" altLang="zh-CN" sz="2000" dirty="0"/>
          </a:p>
          <a:p>
            <a:pPr>
              <a:lnSpc>
                <a:spcPct val="200000"/>
              </a:lnSpc>
              <a:buFont typeface="Wingdings" panose="05000000000000000000" pitchFamily="2" charset="2"/>
              <a:buChar char="l"/>
            </a:pPr>
            <a:r>
              <a:rPr lang="zh-CN" altLang="en-US" sz="2000" b="1" dirty="0"/>
              <a:t>学校可以组织教师和学生共同制定本校的“反欺凌公约”。</a:t>
            </a:r>
            <a:endParaRPr lang="en-US" altLang="zh-CN" sz="2000" b="1" dirty="0"/>
          </a:p>
          <a:p>
            <a:pPr>
              <a:lnSpc>
                <a:spcPct val="200000"/>
              </a:lnSpc>
              <a:buFont typeface="Wingdings" panose="05000000000000000000" pitchFamily="2" charset="2"/>
              <a:buChar char="l"/>
            </a:pPr>
            <a:r>
              <a:rPr lang="zh-CN" altLang="en-US" sz="2000" b="1" dirty="0"/>
              <a:t>面向教师开展防治学生欺凌培训，帮助教师全方位了解学生欺凌，防患于未然。</a:t>
            </a:r>
            <a:endParaRPr lang="en-US" altLang="zh-CN" sz="2000" b="1"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2587929" y="259775"/>
            <a:ext cx="7638630" cy="584775"/>
          </a:xfrm>
          <a:prstGeom prst="rect">
            <a:avLst/>
          </a:prstGeom>
        </p:spPr>
        <p:txBody>
          <a:bodyPr wrap="none">
            <a:spAutoFit/>
          </a:bodyPr>
          <a:lstStyle/>
          <a:p>
            <a:pPr lvl="0"/>
            <a:r>
              <a:rPr lang="zh-CN" altLang="en-US" sz="32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教师可以做什么？</a:t>
            </a:r>
            <a:r>
              <a:rPr lang="en-US" altLang="zh-CN" sz="32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3200" b="1" dirty="0">
                <a:solidFill>
                  <a:schemeClr val="accent3"/>
                </a:solidFill>
                <a:latin typeface="微软雅黑" panose="020B0503020204020204" pitchFamily="34" charset="-122"/>
                <a:ea typeface="微软雅黑" panose="020B0503020204020204" pitchFamily="34" charset="-122"/>
                <a:cs typeface="微软雅黑" panose="020B0503020204020204" pitchFamily="34" charset="-122"/>
              </a:rPr>
              <a:t>对被欺凌者的干预</a:t>
            </a:r>
            <a:endParaRPr lang="zh-CN" altLang="en-US" sz="3200" b="1" dirty="0">
              <a:solidFill>
                <a:schemeClr val="accent3"/>
              </a:solidFill>
              <a:latin typeface="微软雅黑" panose="020B0503020204020204" pitchFamily="34" charset="-122"/>
              <a:ea typeface="微软雅黑" panose="020B0503020204020204" pitchFamily="34" charset="-122"/>
            </a:endParaRPr>
          </a:p>
        </p:txBody>
      </p:sp>
      <p:sp>
        <p:nvSpPr>
          <p:cNvPr id="21" name="文本框 1"/>
          <p:cNvSpPr txBox="1"/>
          <p:nvPr/>
        </p:nvSpPr>
        <p:spPr>
          <a:xfrm>
            <a:off x="604520" y="1734820"/>
            <a:ext cx="11096625" cy="4278630"/>
          </a:xfrm>
          <a:prstGeom prst="rect">
            <a:avLst/>
          </a:prstGeom>
          <a:solidFill>
            <a:schemeClr val="accent5">
              <a:lumMod val="20000"/>
              <a:lumOff val="80000"/>
            </a:schemeClr>
          </a:solidFill>
        </p:spPr>
        <p:style>
          <a:lnRef idx="3">
            <a:schemeClr val="accent5"/>
          </a:lnRef>
          <a:fillRef idx="0">
            <a:srgbClr val="FFFFFF"/>
          </a:fillRef>
          <a:effectRef idx="0">
            <a:srgbClr val="FFFFFF"/>
          </a:effectRef>
          <a:fontRef idx="minor">
            <a:schemeClr val="tx1"/>
          </a:fontRef>
        </p:style>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nSpc>
                <a:spcPct val="150000"/>
              </a:lnSpc>
              <a:buSzPct val="85000"/>
              <a:buFont typeface="Arial" panose="020B0604020202020204" pitchFamily="34" charset="0"/>
              <a:buChar char="•"/>
              <a:defRPr/>
            </a:pPr>
            <a:r>
              <a:rPr lang="zh-CN" altLang="en-US" sz="2400" b="1" dirty="0">
                <a:effectLst/>
                <a:latin typeface="微软雅黑" panose="020B0503020204020204" pitchFamily="34" charset="-122"/>
                <a:ea typeface="微软雅黑" panose="020B0503020204020204" pitchFamily="34" charset="-122"/>
              </a:rPr>
              <a:t>为被欺凌者提供心理疏导。</a:t>
            </a:r>
            <a:r>
              <a:rPr lang="zh-CN" altLang="en-US" sz="2400" dirty="0">
                <a:effectLst/>
                <a:latin typeface="微软雅黑" panose="020B0503020204020204" pitchFamily="34" charset="-122"/>
                <a:ea typeface="微软雅黑" panose="020B0503020204020204" pitchFamily="34" charset="-122"/>
              </a:rPr>
              <a:t>了解欺凌事件经过，明确告诉学生“这不是你的错”；表达自己的共情和理解，提供情感支持。</a:t>
            </a:r>
            <a:endParaRPr lang="zh-CN" altLang="en-US" sz="2400" dirty="0">
              <a:effectLst/>
              <a:latin typeface="微软雅黑" panose="020B0503020204020204" pitchFamily="34" charset="-122"/>
              <a:ea typeface="微软雅黑" panose="020B0503020204020204" pitchFamily="34" charset="-122"/>
            </a:endParaRPr>
          </a:p>
          <a:p>
            <a:pPr marL="342900" indent="-342900">
              <a:lnSpc>
                <a:spcPct val="150000"/>
              </a:lnSpc>
              <a:buSzPct val="85000"/>
              <a:buFont typeface="Arial" panose="020B0604020202020204" pitchFamily="34" charset="0"/>
              <a:buChar char="•"/>
              <a:defRPr/>
            </a:pPr>
            <a:r>
              <a:rPr lang="zh-CN" altLang="en-US" sz="2400" b="1" dirty="0">
                <a:effectLst/>
                <a:latin typeface="微软雅黑" panose="020B0503020204020204" pitchFamily="34" charset="-122"/>
                <a:ea typeface="微软雅黑" panose="020B0503020204020204" pitchFamily="34" charset="-122"/>
              </a:rPr>
              <a:t>帮助被欺凌者重获安全感。</a:t>
            </a:r>
            <a:r>
              <a:rPr lang="zh-CN" altLang="en-US" sz="2400" dirty="0">
                <a:effectLst/>
                <a:latin typeface="微软雅黑" panose="020B0503020204020204" pitchFamily="34" charset="-122"/>
                <a:ea typeface="微软雅黑" panose="020B0503020204020204" pitchFamily="34" charset="-122"/>
              </a:rPr>
              <a:t>让学生</a:t>
            </a:r>
            <a:r>
              <a:rPr lang="zh-CN" altLang="en-US" sz="2400" dirty="0">
                <a:latin typeface="微软雅黑" panose="020B0503020204020204" pitchFamily="34" charset="-122"/>
                <a:ea typeface="微软雅黑" panose="020B0503020204020204" pitchFamily="34" charset="-122"/>
              </a:rPr>
              <a:t>知道，</a:t>
            </a:r>
            <a:r>
              <a:rPr lang="zh-CN" altLang="en-US" sz="2400" dirty="0">
                <a:effectLst/>
                <a:latin typeface="微软雅黑" panose="020B0503020204020204" pitchFamily="34" charset="-122"/>
                <a:ea typeface="微软雅黑" panose="020B0503020204020204" pitchFamily="34" charset="-122"/>
              </a:rPr>
              <a:t>学校、家庭和社会可以为他们提供资源和支持，他们可以信赖教师并在教师的帮助下解决欺凌问题。</a:t>
            </a:r>
            <a:endParaRPr lang="zh-CN" altLang="en-US" sz="2400" b="1" dirty="0">
              <a:effectLst/>
              <a:latin typeface="微软雅黑" panose="020B0503020204020204" pitchFamily="34" charset="-122"/>
              <a:ea typeface="微软雅黑" panose="020B0503020204020204" pitchFamily="34" charset="-122"/>
            </a:endParaRPr>
          </a:p>
          <a:p>
            <a:pPr marL="342900" indent="-342900">
              <a:lnSpc>
                <a:spcPct val="150000"/>
              </a:lnSpc>
              <a:buSzPct val="85000"/>
              <a:buFont typeface="Arial" panose="020B0604020202020204" pitchFamily="34" charset="0"/>
              <a:buChar char="•"/>
              <a:defRPr/>
            </a:pPr>
            <a:r>
              <a:rPr lang="zh-CN" altLang="en-US" sz="2400" b="1" dirty="0">
                <a:effectLst/>
                <a:latin typeface="微软雅黑" panose="020B0503020204020204" pitchFamily="34" charset="-122"/>
                <a:ea typeface="微软雅黑" panose="020B0503020204020204" pitchFamily="34" charset="-122"/>
              </a:rPr>
              <a:t>提高被欺凌者的自护和防范能力。</a:t>
            </a:r>
            <a:r>
              <a:rPr lang="zh-CN" altLang="en-US" sz="2400" dirty="0">
                <a:effectLst/>
                <a:latin typeface="微软雅黑" panose="020B0503020204020204" pitchFamily="34" charset="-122"/>
                <a:ea typeface="微软雅黑" panose="020B0503020204020204" pitchFamily="34" charset="-122"/>
              </a:rPr>
              <a:t>帮助被欺凌学生习得拒绝欺凌的技能，了解应对欺凌的措施。</a:t>
            </a:r>
            <a:endParaRPr lang="zh-CN" altLang="en-US" sz="2400" dirty="0">
              <a:effectLst/>
              <a:latin typeface="微软雅黑" panose="020B0503020204020204" pitchFamily="34" charset="-122"/>
              <a:ea typeface="微软雅黑" panose="020B0503020204020204" pitchFamily="34" charset="-122"/>
            </a:endParaRPr>
          </a:p>
          <a:p>
            <a:pPr marL="342900" indent="-342900">
              <a:lnSpc>
                <a:spcPct val="150000"/>
              </a:lnSpc>
              <a:buSzPct val="85000"/>
              <a:buFont typeface="Arial" panose="020B0604020202020204" pitchFamily="34" charset="0"/>
              <a:buChar char="•"/>
              <a:defRPr/>
            </a:pPr>
            <a:r>
              <a:rPr lang="zh-CN" altLang="en-US" sz="2400" b="1" dirty="0">
                <a:effectLst/>
                <a:latin typeface="微软雅黑" panose="020B0503020204020204" pitchFamily="34" charset="-122"/>
                <a:ea typeface="微软雅黑" panose="020B0503020204020204" pitchFamily="34" charset="-122"/>
              </a:rPr>
              <a:t>加强多方位的力量援助。</a:t>
            </a:r>
            <a:r>
              <a:rPr lang="zh-CN" altLang="en-US" sz="2400" dirty="0">
                <a:effectLst/>
                <a:latin typeface="微软雅黑" panose="020B0503020204020204" pitchFamily="34" charset="-122"/>
                <a:ea typeface="微软雅黑" panose="020B0503020204020204" pitchFamily="34" charset="-122"/>
              </a:rPr>
              <a:t>充分发挥同伴、家长的力量，获得更多的社会支持。</a:t>
            </a:r>
            <a:endParaRPr kumimoji="1" lang="en-US" altLang="zh-CN" sz="2400" dirty="0">
              <a:latin typeface="宋体" panose="02010600030101010101"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005648" y="106045"/>
            <a:ext cx="8578532" cy="903999"/>
          </a:xfrm>
        </p:spPr>
        <p:txBody>
          <a:bodyPr>
            <a:normAutofit/>
          </a:bodyPr>
          <a:lstStyle/>
          <a:p>
            <a:r>
              <a:rPr lang="zh-CN" altLang="en-US" sz="3200" dirty="0">
                <a:cs typeface="微软雅黑" panose="020B0503020204020204" pitchFamily="34" charset="-122"/>
                <a:sym typeface="+mn-ea"/>
              </a:rPr>
              <a:t>教师可以做什么？</a:t>
            </a:r>
            <a:r>
              <a:rPr lang="en-US" altLang="zh-CN" sz="3200" dirty="0">
                <a:cs typeface="微软雅黑" panose="020B0503020204020204" pitchFamily="34" charset="-122"/>
                <a:sym typeface="+mn-ea"/>
              </a:rPr>
              <a:t>——</a:t>
            </a:r>
            <a:r>
              <a:rPr lang="zh-CN" altLang="en-US" sz="3200" dirty="0">
                <a:cs typeface="微软雅黑" panose="020B0503020204020204" pitchFamily="34" charset="-122"/>
                <a:sym typeface="+mn-ea"/>
              </a:rPr>
              <a:t>对</a:t>
            </a:r>
            <a:r>
              <a:rPr lang="zh-CN" altLang="en-US" sz="3200" dirty="0">
                <a:solidFill>
                  <a:schemeClr val="accent3"/>
                </a:solidFill>
                <a:cs typeface="微软雅黑" panose="020B0503020204020204" pitchFamily="34" charset="-122"/>
                <a:sym typeface="+mn-ea"/>
              </a:rPr>
              <a:t>欺凌者</a:t>
            </a:r>
            <a:r>
              <a:rPr lang="zh-CN" altLang="en-US" sz="3200" dirty="0">
                <a:cs typeface="微软雅黑" panose="020B0503020204020204" pitchFamily="34" charset="-122"/>
                <a:sym typeface="+mn-ea"/>
              </a:rPr>
              <a:t>的干预</a:t>
            </a:r>
            <a:endParaRPr lang="zh-CN" altLang="en-US" sz="3200" dirty="0">
              <a:cs typeface="微软雅黑" panose="020B0503020204020204" pitchFamily="34" charset="-122"/>
              <a:sym typeface="+mn-ea"/>
            </a:endParaRPr>
          </a:p>
        </p:txBody>
      </p:sp>
      <p:sp>
        <p:nvSpPr>
          <p:cNvPr id="3" name="内容占位符 2"/>
          <p:cNvSpPr>
            <a:spLocks noGrp="1"/>
          </p:cNvSpPr>
          <p:nvPr>
            <p:ph sz="quarter" idx="13"/>
          </p:nvPr>
        </p:nvSpPr>
        <p:spPr>
          <a:solidFill>
            <a:schemeClr val="accent5">
              <a:lumMod val="20000"/>
              <a:lumOff val="80000"/>
            </a:schemeClr>
          </a:solidFill>
        </p:spPr>
        <p:txBody>
          <a:bodyPr/>
          <a:lstStyle/>
          <a:p>
            <a:pPr marL="0" algn="l">
              <a:lnSpc>
                <a:spcPct val="150000"/>
              </a:lnSpc>
              <a:spcBef>
                <a:spcPct val="20000"/>
              </a:spcBef>
              <a:buClrTx/>
              <a:buSzTx/>
            </a:pPr>
            <a:r>
              <a:rPr lang="zh-CN" altLang="en-US" sz="2400" b="1" dirty="0">
                <a:effectLst/>
              </a:rPr>
              <a:t>帮助欺凌者学会控制情绪</a:t>
            </a:r>
            <a:r>
              <a:rPr lang="zh-CN" altLang="en-US" sz="2400" dirty="0">
                <a:effectLst/>
              </a:rPr>
              <a:t>。教育引导欺凌者思考如何转移注意，用适当的语言表达情绪，用合适的方式发泄情绪。</a:t>
            </a:r>
            <a:endParaRPr lang="zh-CN" altLang="en-US" sz="2400" dirty="0">
              <a:effectLst/>
            </a:endParaRPr>
          </a:p>
          <a:p>
            <a:pPr marL="0" algn="l">
              <a:lnSpc>
                <a:spcPct val="150000"/>
              </a:lnSpc>
              <a:spcBef>
                <a:spcPct val="20000"/>
              </a:spcBef>
              <a:buClrTx/>
              <a:buSzTx/>
            </a:pPr>
            <a:r>
              <a:rPr lang="zh-CN" altLang="en-US" sz="2400" b="1" dirty="0">
                <a:effectLst/>
              </a:rPr>
              <a:t>对欺凌者进行共情训练。</a:t>
            </a:r>
            <a:r>
              <a:rPr lang="zh-CN" altLang="en-US" sz="2400" dirty="0">
                <a:effectLst/>
              </a:rPr>
              <a:t>询问欺凌者“当时发生了什么”“你在做这件事的时候想的是什么”“你觉得当你这么做的时候，被欺凌者会有什么感受”等，引导欺凌者站在被欺凌者的角度去了解感受自己的行为对他人的伤害。</a:t>
            </a:r>
            <a:endParaRPr lang="zh-CN" altLang="en-US" sz="2400" dirty="0">
              <a:effectLst/>
            </a:endParaRPr>
          </a:p>
          <a:p>
            <a:pPr marL="0" algn="l">
              <a:lnSpc>
                <a:spcPct val="150000"/>
              </a:lnSpc>
              <a:spcBef>
                <a:spcPct val="20000"/>
              </a:spcBef>
              <a:buClrTx/>
              <a:buSzTx/>
            </a:pPr>
            <a:r>
              <a:rPr lang="zh-CN" altLang="en-US" sz="2400" b="1" dirty="0">
                <a:effectLst/>
              </a:rPr>
              <a:t>帮助欺凌者学会对自己的行为负责。</a:t>
            </a:r>
            <a:r>
              <a:rPr lang="zh-CN" altLang="en-US" sz="2400" dirty="0">
                <a:effectLst/>
              </a:rPr>
              <a:t>在欺凌者意识到错误后，订立书面承诺，教师监督欺凌者的行为表现是否与承诺一致。</a:t>
            </a:r>
            <a:endParaRPr lang="zh-CN" altLang="en-US" sz="2400" dirty="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一、学生欺凌是什么？</a:t>
            </a:r>
            <a:endParaRPr lang="zh-CN" altLang="en-US" dirty="0"/>
          </a:p>
        </p:txBody>
      </p:sp>
      <p:sp>
        <p:nvSpPr>
          <p:cNvPr id="18" name="椭圆 17"/>
          <p:cNvSpPr/>
          <p:nvPr/>
        </p:nvSpPr>
        <p:spPr bwMode="auto">
          <a:xfrm>
            <a:off x="1524000" y="1289050"/>
            <a:ext cx="3282950" cy="32829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2382809" y="264741"/>
            <a:ext cx="7228261" cy="584775"/>
          </a:xfrm>
          <a:prstGeom prst="rect">
            <a:avLst/>
          </a:prstGeom>
        </p:spPr>
        <p:txBody>
          <a:bodyPr wrap="none">
            <a:spAutoFit/>
          </a:bodyPr>
          <a:lstStyle/>
          <a:p>
            <a:pPr lvl="0" algn="ctr"/>
            <a:r>
              <a:rPr lang="zh-CN" altLang="en-US" sz="32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教师可以做什么？</a:t>
            </a:r>
            <a:r>
              <a:rPr lang="en-US" altLang="zh-CN" sz="32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32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对</a:t>
            </a:r>
            <a:r>
              <a:rPr lang="zh-CN" altLang="en-US" sz="3200" b="1" dirty="0">
                <a:solidFill>
                  <a:srgbClr val="FFC000"/>
                </a:solidFill>
                <a:latin typeface="微软雅黑" panose="020B0503020204020204" pitchFamily="34" charset="-122"/>
                <a:ea typeface="微软雅黑" panose="020B0503020204020204" pitchFamily="34" charset="-122"/>
                <a:cs typeface="微软雅黑" panose="020B0503020204020204" pitchFamily="34" charset="-122"/>
              </a:rPr>
              <a:t>围观者</a:t>
            </a:r>
            <a:r>
              <a:rPr lang="zh-CN" altLang="en-US" sz="32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的干预</a:t>
            </a:r>
            <a:endParaRPr lang="zh-CN" altLang="en-US" sz="32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内容占位符 2"/>
          <p:cNvSpPr>
            <a:spLocks noGrp="1"/>
          </p:cNvSpPr>
          <p:nvPr>
            <p:ph sz="quarter" idx="13"/>
          </p:nvPr>
        </p:nvSpPr>
        <p:spPr>
          <a:xfrm>
            <a:off x="904240" y="1345044"/>
            <a:ext cx="10515600" cy="4663440"/>
          </a:xfrm>
          <a:solidFill>
            <a:schemeClr val="accent5">
              <a:lumMod val="20000"/>
              <a:lumOff val="80000"/>
            </a:schemeClr>
          </a:solidFill>
        </p:spPr>
        <p:txBody>
          <a:bodyPr>
            <a:noAutofit/>
          </a:bodyPr>
          <a:lstStyle/>
          <a:p>
            <a:pPr marL="342900" indent="-342900" algn="l">
              <a:lnSpc>
                <a:spcPts val="3600"/>
              </a:lnSpc>
              <a:buClrTx/>
              <a:buSzPct val="85000"/>
              <a:buFont typeface="Arial" panose="020B0604020202020204" pitchFamily="34" charset="0"/>
              <a:buChar char="•"/>
              <a:defRPr/>
            </a:pPr>
            <a:r>
              <a:rPr lang="zh-CN" altLang="en-US" sz="2400" b="1" dirty="0">
                <a:effectLst/>
                <a:latin typeface="微软雅黑" panose="020B0503020204020204" pitchFamily="34" charset="-122"/>
                <a:ea typeface="微软雅黑" panose="020B0503020204020204" pitchFamily="34" charset="-122"/>
              </a:rPr>
              <a:t>让围观者意识到围观的危害。</a:t>
            </a:r>
            <a:r>
              <a:rPr lang="zh-CN" altLang="en-US" sz="2400" dirty="0">
                <a:effectLst/>
                <a:latin typeface="微软雅黑" panose="020B0503020204020204" pitchFamily="34" charset="-122"/>
                <a:ea typeface="微软雅黑" panose="020B0503020204020204" pitchFamily="34" charset="-122"/>
              </a:rPr>
              <a:t>告诉围观者对欺凌行为的围观和不作为是对欺凌的纵容。</a:t>
            </a:r>
            <a:endParaRPr lang="zh-CN" altLang="en-US" sz="2400" dirty="0">
              <a:effectLst/>
              <a:latin typeface="微软雅黑" panose="020B0503020204020204" pitchFamily="34" charset="-122"/>
              <a:ea typeface="微软雅黑" panose="020B0503020204020204" pitchFamily="34" charset="-122"/>
            </a:endParaRPr>
          </a:p>
          <a:p>
            <a:pPr marL="342900" indent="-342900" algn="l">
              <a:lnSpc>
                <a:spcPts val="3600"/>
              </a:lnSpc>
              <a:buClrTx/>
              <a:buSzPct val="85000"/>
              <a:buFont typeface="Arial" panose="020B0604020202020204" pitchFamily="34" charset="0"/>
              <a:buChar char="•"/>
              <a:defRPr/>
            </a:pPr>
            <a:r>
              <a:rPr lang="zh-CN" altLang="en-US" sz="2400" b="1" dirty="0">
                <a:effectLst/>
                <a:latin typeface="微软雅黑" panose="020B0503020204020204" pitchFamily="34" charset="-122"/>
                <a:ea typeface="微软雅黑" panose="020B0503020204020204" pitchFamily="34" charset="-122"/>
              </a:rPr>
              <a:t>告诉围观者要拒绝加入欺凌。</a:t>
            </a:r>
            <a:r>
              <a:rPr lang="zh-CN" altLang="en-US" sz="2400" dirty="0">
                <a:effectLst/>
                <a:latin typeface="微软雅黑" panose="020B0503020204020204" pitchFamily="34" charset="-122"/>
                <a:ea typeface="微软雅黑" panose="020B0503020204020204" pitchFamily="34" charset="-122"/>
              </a:rPr>
              <a:t>当围观者被朋友、同学施压要求一起实施欺凌时，可以说“我不想欺负别人，这么做是错的”“谁都没有权利欺负别人，我不会这么做”。</a:t>
            </a:r>
            <a:endParaRPr lang="en-US" altLang="zh-CN" sz="2400" dirty="0">
              <a:effectLst/>
              <a:latin typeface="微软雅黑" panose="020B0503020204020204" pitchFamily="34" charset="-122"/>
              <a:ea typeface="微软雅黑" panose="020B0503020204020204" pitchFamily="34" charset="-122"/>
            </a:endParaRPr>
          </a:p>
          <a:p>
            <a:pPr marL="342900" indent="-342900" algn="l">
              <a:lnSpc>
                <a:spcPts val="3600"/>
              </a:lnSpc>
              <a:buClrTx/>
              <a:buSzPct val="85000"/>
              <a:buFont typeface="Arial" panose="020B0604020202020204" pitchFamily="34" charset="0"/>
              <a:buChar char="•"/>
              <a:defRPr/>
            </a:pPr>
            <a:r>
              <a:rPr lang="zh-CN" altLang="en-US" sz="2400" b="1" dirty="0">
                <a:effectLst/>
                <a:latin typeface="微软雅黑" panose="020B0503020204020204" pitchFamily="34" charset="-122"/>
                <a:ea typeface="微软雅黑" panose="020B0503020204020204" pitchFamily="34" charset="-122"/>
              </a:rPr>
              <a:t>鼓励围观者向欺凌者说不。</a:t>
            </a:r>
            <a:r>
              <a:rPr lang="zh-CN" altLang="en-US" sz="2400" dirty="0">
                <a:effectLst/>
                <a:latin typeface="微软雅黑" panose="020B0503020204020204" pitchFamily="34" charset="-122"/>
                <a:ea typeface="微软雅黑" panose="020B0503020204020204" pitchFamily="34" charset="-122"/>
              </a:rPr>
              <a:t>在确保自己安全的前提下，告诉欺凌者这样做是错误的，需要立刻停止欺凌行为。</a:t>
            </a:r>
            <a:endParaRPr lang="en-US" altLang="zh-CN" sz="2400" dirty="0">
              <a:effectLst/>
              <a:latin typeface="微软雅黑" panose="020B0503020204020204" pitchFamily="34" charset="-122"/>
              <a:ea typeface="微软雅黑" panose="020B0503020204020204" pitchFamily="34" charset="-122"/>
            </a:endParaRPr>
          </a:p>
          <a:p>
            <a:pPr marL="342900" indent="-342900" algn="l">
              <a:lnSpc>
                <a:spcPts val="3600"/>
              </a:lnSpc>
              <a:buClrTx/>
              <a:buSzPct val="85000"/>
              <a:buFont typeface="Arial" panose="020B0604020202020204" pitchFamily="34" charset="0"/>
              <a:buChar char="•"/>
              <a:defRPr/>
            </a:pPr>
            <a:r>
              <a:rPr lang="zh-CN" altLang="en-US" sz="2400" b="1" dirty="0">
                <a:effectLst/>
                <a:latin typeface="微软雅黑" panose="020B0503020204020204" pitchFamily="34" charset="-122"/>
                <a:ea typeface="微软雅黑" panose="020B0503020204020204" pitchFamily="34" charset="-122"/>
              </a:rPr>
              <a:t>鼓励围观者对被欺凌者给予支持。</a:t>
            </a:r>
            <a:r>
              <a:rPr lang="zh-CN" altLang="en-US" sz="2400" dirty="0">
                <a:effectLst/>
                <a:latin typeface="微软雅黑" panose="020B0503020204020204" pitchFamily="34" charset="-122"/>
                <a:ea typeface="微软雅黑" panose="020B0503020204020204" pitchFamily="34" charset="-122"/>
              </a:rPr>
              <a:t>陪伴和安慰被欺凌者，引导围观者寻求其他力量的支持。</a:t>
            </a:r>
            <a:endParaRPr lang="zh-CN" altLang="en-US" sz="2400" dirty="0">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五、如何开展班级防欺凌教育</a:t>
            </a:r>
            <a:endParaRPr lang="zh-CN" altLang="en-US"/>
          </a:p>
        </p:txBody>
      </p:sp>
      <p:sp>
        <p:nvSpPr>
          <p:cNvPr id="18" name="椭圆 17"/>
          <p:cNvSpPr/>
          <p:nvPr/>
        </p:nvSpPr>
        <p:spPr bwMode="auto">
          <a:xfrm>
            <a:off x="1524000" y="1289050"/>
            <a:ext cx="3282950" cy="32829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cs typeface="微软雅黑" panose="020B0503020204020204" pitchFamily="34" charset="-122"/>
                <a:sym typeface="+mn-ea"/>
              </a:rPr>
              <a:t>将防欺凌教育纳入常规教育活动</a:t>
            </a:r>
            <a:endParaRPr lang="zh-CN" altLang="en-US" dirty="0"/>
          </a:p>
        </p:txBody>
      </p:sp>
      <p:sp>
        <p:nvSpPr>
          <p:cNvPr id="4" name="弧形 3"/>
          <p:cNvSpPr/>
          <p:nvPr>
            <p:custDataLst>
              <p:tags r:id="rId1"/>
            </p:custDataLst>
          </p:nvPr>
        </p:nvSpPr>
        <p:spPr>
          <a:xfrm flipH="1">
            <a:off x="3996690" y="1642745"/>
            <a:ext cx="4197985" cy="4197985"/>
          </a:xfrm>
          <a:prstGeom prst="arc">
            <a:avLst>
              <a:gd name="adj1" fmla="val 10772229"/>
              <a:gd name="adj2" fmla="val 16459702"/>
            </a:avLst>
          </a:prstGeom>
          <a:noFill/>
          <a:ln w="19050" cap="flat" cmpd="sng" algn="ctr">
            <a:solidFill>
              <a:srgbClr val="56CA95"/>
            </a:solidFill>
            <a:prstDash val="lgDash"/>
            <a:miter lim="800000"/>
            <a:tailEnd type="triangle"/>
          </a:ln>
          <a:effectLst/>
        </p:spPr>
        <p:txBody>
          <a:bodyPr rtlCol="0" anchor="ctr"/>
          <a:lstStyle/>
          <a:p>
            <a:pPr algn="ctr"/>
            <a:endParaRPr lang="zh-CN" altLang="en-US">
              <a:solidFill>
                <a:srgbClr val="000000"/>
              </a:solidFill>
              <a:latin typeface="Arial" panose="020B0604020202020204" pitchFamily="34" charset="0"/>
              <a:ea typeface="微软雅黑" panose="020B0503020204020204" pitchFamily="34" charset="-122"/>
            </a:endParaRPr>
          </a:p>
        </p:txBody>
      </p:sp>
      <p:sp>
        <p:nvSpPr>
          <p:cNvPr id="5" name="弧形 4"/>
          <p:cNvSpPr/>
          <p:nvPr>
            <p:custDataLst>
              <p:tags r:id="rId2"/>
            </p:custDataLst>
          </p:nvPr>
        </p:nvSpPr>
        <p:spPr>
          <a:xfrm flipV="1">
            <a:off x="3996690" y="1642745"/>
            <a:ext cx="4197985" cy="4197985"/>
          </a:xfrm>
          <a:prstGeom prst="arc">
            <a:avLst>
              <a:gd name="adj1" fmla="val 11422868"/>
              <a:gd name="adj2" fmla="val 15930875"/>
            </a:avLst>
          </a:prstGeom>
          <a:noFill/>
          <a:ln w="19050" cap="flat" cmpd="sng" algn="ctr">
            <a:solidFill>
              <a:srgbClr val="FFBA55"/>
            </a:solidFill>
            <a:prstDash val="lgDash"/>
            <a:miter lim="800000"/>
            <a:tailEnd type="triangle"/>
          </a:ln>
          <a:effectLst/>
        </p:spPr>
        <p:txBody>
          <a:bodyPr rtlCol="0" anchor="ctr"/>
          <a:lstStyle/>
          <a:p>
            <a:pPr algn="ctr"/>
            <a:endParaRPr lang="zh-CN" altLang="en-US">
              <a:solidFill>
                <a:srgbClr val="000000"/>
              </a:solidFill>
              <a:latin typeface="Arial" panose="020B0604020202020204" pitchFamily="34" charset="0"/>
              <a:ea typeface="微软雅黑" panose="020B0503020204020204" pitchFamily="34" charset="-122"/>
            </a:endParaRPr>
          </a:p>
        </p:txBody>
      </p:sp>
      <p:sp>
        <p:nvSpPr>
          <p:cNvPr id="12" name="椭圆 11"/>
          <p:cNvSpPr/>
          <p:nvPr>
            <p:custDataLst>
              <p:tags r:id="rId3"/>
            </p:custDataLst>
          </p:nvPr>
        </p:nvSpPr>
        <p:spPr>
          <a:xfrm>
            <a:off x="4820285" y="2228850"/>
            <a:ext cx="1577975" cy="1577975"/>
          </a:xfrm>
          <a:prstGeom prst="ellipse">
            <a:avLst/>
          </a:prstGeom>
          <a:gradFill>
            <a:gsLst>
              <a:gs pos="100000">
                <a:srgbClr val="6096E6"/>
              </a:gs>
              <a:gs pos="0">
                <a:srgbClr val="6096E6">
                  <a:lumMod val="20000"/>
                  <a:lumOff val="80000"/>
                </a:srgbClr>
              </a:gs>
            </a:gsLst>
            <a:lin ang="5400000" scaled="0"/>
          </a:gradFill>
          <a:ln w="12700" cap="flat" cmpd="sng" algn="ctr">
            <a:noFill/>
            <a:prstDash val="solid"/>
            <a:miter lim="800000"/>
          </a:ln>
          <a:effectLst/>
        </p:spPr>
        <p:txBody>
          <a:bodyPr rtlCol="0" anchor="ctr"/>
          <a:lstStyle/>
          <a:p>
            <a:pPr algn="ctr"/>
            <a:endParaRPr lang="zh-CN" altLang="en-US">
              <a:solidFill>
                <a:srgbClr val="FFFFFF"/>
              </a:solidFill>
              <a:latin typeface="Arial" panose="020B0604020202020204" pitchFamily="34" charset="0"/>
              <a:ea typeface="微软雅黑" panose="020B0503020204020204" pitchFamily="34" charset="-122"/>
            </a:endParaRPr>
          </a:p>
        </p:txBody>
      </p:sp>
      <p:sp>
        <p:nvSpPr>
          <p:cNvPr id="13" name="椭圆 12"/>
          <p:cNvSpPr/>
          <p:nvPr>
            <p:custDataLst>
              <p:tags r:id="rId4"/>
            </p:custDataLst>
          </p:nvPr>
        </p:nvSpPr>
        <p:spPr>
          <a:xfrm>
            <a:off x="5896610" y="2228850"/>
            <a:ext cx="1577975" cy="1577975"/>
          </a:xfrm>
          <a:prstGeom prst="ellipse">
            <a:avLst/>
          </a:prstGeom>
          <a:gradFill>
            <a:gsLst>
              <a:gs pos="0">
                <a:srgbClr val="56CA95">
                  <a:lumMod val="20000"/>
                  <a:lumOff val="80000"/>
                </a:srgbClr>
              </a:gs>
              <a:gs pos="100000">
                <a:srgbClr val="56CA95"/>
              </a:gs>
            </a:gsLst>
            <a:lin ang="5400000" scaled="0"/>
          </a:gradFill>
          <a:ln w="12700" cap="flat" cmpd="sng" algn="ctr">
            <a:noFill/>
            <a:prstDash val="solid"/>
            <a:miter lim="800000"/>
          </a:ln>
          <a:effectLst/>
        </p:spPr>
        <p:txBody>
          <a:bodyPr rtlCol="0" anchor="ctr"/>
          <a:lstStyle/>
          <a:p>
            <a:pPr algn="ctr"/>
            <a:endParaRPr lang="zh-CN" altLang="en-US">
              <a:solidFill>
                <a:srgbClr val="FFFFFF"/>
              </a:solidFill>
              <a:latin typeface="Arial" panose="020B0604020202020204" pitchFamily="34" charset="0"/>
              <a:ea typeface="微软雅黑" panose="020B0503020204020204" pitchFamily="34" charset="-122"/>
            </a:endParaRPr>
          </a:p>
        </p:txBody>
      </p:sp>
      <p:sp>
        <p:nvSpPr>
          <p:cNvPr id="15" name="椭圆 14"/>
          <p:cNvSpPr/>
          <p:nvPr>
            <p:custDataLst>
              <p:tags r:id="rId5"/>
            </p:custDataLst>
          </p:nvPr>
        </p:nvSpPr>
        <p:spPr>
          <a:xfrm>
            <a:off x="5925185" y="3639185"/>
            <a:ext cx="1577975" cy="1577975"/>
          </a:xfrm>
          <a:prstGeom prst="ellipse">
            <a:avLst/>
          </a:prstGeom>
          <a:gradFill>
            <a:gsLst>
              <a:gs pos="100000">
                <a:srgbClr val="FFBA55"/>
              </a:gs>
              <a:gs pos="0">
                <a:srgbClr val="FFBA55">
                  <a:lumMod val="20000"/>
                  <a:lumOff val="80000"/>
                </a:srgbClr>
              </a:gs>
            </a:gsLst>
            <a:lin ang="5400000" scaled="0"/>
          </a:gradFill>
          <a:ln w="12700" cap="flat" cmpd="sng" algn="ctr">
            <a:noFill/>
            <a:prstDash val="solid"/>
            <a:miter lim="800000"/>
          </a:ln>
          <a:effectLst/>
        </p:spPr>
        <p:txBody>
          <a:bodyPr rtlCol="0" anchor="ctr"/>
          <a:lstStyle/>
          <a:p>
            <a:pPr algn="ctr"/>
            <a:endParaRPr lang="zh-CN" altLang="en-US">
              <a:solidFill>
                <a:srgbClr val="FFFFFF"/>
              </a:solidFill>
              <a:latin typeface="Arial" panose="020B0604020202020204" pitchFamily="34" charset="0"/>
              <a:ea typeface="微软雅黑" panose="020B0503020204020204" pitchFamily="34" charset="-122"/>
            </a:endParaRPr>
          </a:p>
        </p:txBody>
      </p:sp>
      <p:sp>
        <p:nvSpPr>
          <p:cNvPr id="19" name="椭圆 18"/>
          <p:cNvSpPr/>
          <p:nvPr>
            <p:custDataLst>
              <p:tags r:id="rId6"/>
            </p:custDataLst>
          </p:nvPr>
        </p:nvSpPr>
        <p:spPr>
          <a:xfrm>
            <a:off x="4820285" y="3639185"/>
            <a:ext cx="1577975" cy="1577975"/>
          </a:xfrm>
          <a:prstGeom prst="ellipse">
            <a:avLst/>
          </a:prstGeom>
          <a:gradFill>
            <a:gsLst>
              <a:gs pos="100000">
                <a:srgbClr val="F18870"/>
              </a:gs>
              <a:gs pos="0">
                <a:srgbClr val="F18870">
                  <a:lumMod val="20000"/>
                  <a:lumOff val="80000"/>
                </a:srgbClr>
              </a:gs>
            </a:gsLst>
            <a:lin ang="5400000" scaled="0"/>
          </a:gradFill>
          <a:ln w="12700" cap="flat" cmpd="sng" algn="ctr">
            <a:noFill/>
            <a:prstDash val="solid"/>
            <a:miter lim="800000"/>
          </a:ln>
          <a:effectLst/>
        </p:spPr>
        <p:txBody>
          <a:bodyPr rtlCol="0" anchor="ctr"/>
          <a:lstStyle/>
          <a:p>
            <a:pPr algn="ctr"/>
            <a:endParaRPr lang="zh-CN" altLang="en-US">
              <a:solidFill>
                <a:srgbClr val="FFFFFF"/>
              </a:solidFill>
              <a:latin typeface="Arial" panose="020B0604020202020204" pitchFamily="34" charset="0"/>
              <a:ea typeface="微软雅黑" panose="020B0503020204020204" pitchFamily="34" charset="-122"/>
            </a:endParaRPr>
          </a:p>
        </p:txBody>
      </p:sp>
      <p:pic>
        <p:nvPicPr>
          <p:cNvPr id="22" name="图片 21" descr="32313538313534373b32313538313532353bc8abc7f2b5e7bbb0"/>
          <p:cNvPicPr>
            <a:picLocks noChangeAspect="1"/>
          </p:cNvPicPr>
          <p:nvPr>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a:off x="5330190" y="2753995"/>
            <a:ext cx="527050" cy="527050"/>
          </a:xfrm>
          <a:prstGeom prst="rect">
            <a:avLst/>
          </a:prstGeom>
        </p:spPr>
      </p:pic>
      <p:pic>
        <p:nvPicPr>
          <p:cNvPr id="23" name="图片 22" descr="32313538313534373b32313538313532363bb7d6cef6"/>
          <p:cNvPicPr>
            <a:picLocks noChangeAspect="1"/>
          </p:cNvPicPr>
          <p:nvPr>
            <p:custDataLst>
              <p:tags r:id="rId10"/>
            </p:custDataLst>
          </p:nvPr>
        </p:nvPicPr>
        <p:blipFill>
          <a:blip r:embed="rId11">
            <a:extLst>
              <a:ext uri="{96DAC541-7B7A-43D3-8B79-37D633B846F1}">
                <asvg:svgBlip xmlns:asvg="http://schemas.microsoft.com/office/drawing/2016/SVG/main" r:embed="rId12"/>
              </a:ext>
            </a:extLst>
          </a:blip>
          <a:stretch>
            <a:fillRect/>
          </a:stretch>
        </p:blipFill>
        <p:spPr>
          <a:xfrm>
            <a:off x="6522720" y="4164330"/>
            <a:ext cx="527050" cy="527050"/>
          </a:xfrm>
          <a:prstGeom prst="rect">
            <a:avLst/>
          </a:prstGeom>
        </p:spPr>
      </p:pic>
      <p:pic>
        <p:nvPicPr>
          <p:cNvPr id="26" name="图片 25" descr="32313538313534373b32313538313533393bd1dbbeb5"/>
          <p:cNvPicPr>
            <a:picLocks noChangeAspect="1"/>
          </p:cNvPicPr>
          <p:nvPr>
            <p:custDataLst>
              <p:tags r:id="rId13"/>
            </p:custDataLst>
          </p:nvPr>
        </p:nvPicPr>
        <p:blipFill>
          <a:blip r:embed="rId14">
            <a:extLst>
              <a:ext uri="{96DAC541-7B7A-43D3-8B79-37D633B846F1}">
                <asvg:svgBlip xmlns:asvg="http://schemas.microsoft.com/office/drawing/2016/SVG/main" r:embed="rId15"/>
              </a:ext>
            </a:extLst>
          </a:blip>
          <a:stretch>
            <a:fillRect/>
          </a:stretch>
        </p:blipFill>
        <p:spPr>
          <a:xfrm>
            <a:off x="6406515" y="2753995"/>
            <a:ext cx="527050" cy="527050"/>
          </a:xfrm>
          <a:prstGeom prst="rect">
            <a:avLst/>
          </a:prstGeom>
        </p:spPr>
      </p:pic>
      <p:pic>
        <p:nvPicPr>
          <p:cNvPr id="28" name="图片 27" descr="32313538313534373b32313538313534323bbde2bef6b7bdb0b8"/>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a:off x="5330190" y="4164965"/>
            <a:ext cx="527050" cy="527050"/>
          </a:xfrm>
          <a:prstGeom prst="rect">
            <a:avLst/>
          </a:prstGeom>
        </p:spPr>
      </p:pic>
      <p:sp>
        <p:nvSpPr>
          <p:cNvPr id="34" name="弧形 33"/>
          <p:cNvSpPr/>
          <p:nvPr>
            <p:custDataLst>
              <p:tags r:id="rId19"/>
            </p:custDataLst>
          </p:nvPr>
        </p:nvSpPr>
        <p:spPr>
          <a:xfrm flipH="1">
            <a:off x="3996690" y="1642745"/>
            <a:ext cx="4197985" cy="4197985"/>
          </a:xfrm>
          <a:prstGeom prst="arc">
            <a:avLst>
              <a:gd name="adj1" fmla="val 16827620"/>
              <a:gd name="adj2" fmla="val 356029"/>
            </a:avLst>
          </a:prstGeom>
          <a:noFill/>
          <a:ln w="19050" cap="flat" cmpd="sng" algn="ctr">
            <a:solidFill>
              <a:srgbClr val="6096E6"/>
            </a:solidFill>
            <a:prstDash val="lgDash"/>
            <a:miter lim="800000"/>
            <a:tailEnd type="triangle"/>
          </a:ln>
          <a:effectLst/>
        </p:spPr>
        <p:txBody>
          <a:bodyPr rtlCol="0" anchor="ctr"/>
          <a:lstStyle/>
          <a:p>
            <a:pPr algn="ctr"/>
            <a:endParaRPr lang="zh-CN" altLang="en-US">
              <a:solidFill>
                <a:srgbClr val="000000"/>
              </a:solidFill>
              <a:latin typeface="Arial" panose="020B0604020202020204" pitchFamily="34" charset="0"/>
              <a:ea typeface="微软雅黑" panose="020B0503020204020204" pitchFamily="34" charset="-122"/>
            </a:endParaRPr>
          </a:p>
        </p:txBody>
      </p:sp>
      <p:sp>
        <p:nvSpPr>
          <p:cNvPr id="36" name="弧形 35"/>
          <p:cNvSpPr/>
          <p:nvPr>
            <p:custDataLst>
              <p:tags r:id="rId20"/>
            </p:custDataLst>
          </p:nvPr>
        </p:nvSpPr>
        <p:spPr>
          <a:xfrm flipV="1">
            <a:off x="3996690" y="1642745"/>
            <a:ext cx="4197985" cy="4197985"/>
          </a:xfrm>
          <a:prstGeom prst="arc">
            <a:avLst>
              <a:gd name="adj1" fmla="val 16238881"/>
              <a:gd name="adj2" fmla="val 21280794"/>
            </a:avLst>
          </a:prstGeom>
          <a:noFill/>
          <a:ln w="19050" cap="flat" cmpd="sng" algn="ctr">
            <a:solidFill>
              <a:srgbClr val="F18870"/>
            </a:solidFill>
            <a:prstDash val="lgDash"/>
            <a:miter lim="800000"/>
            <a:tailEnd type="triangle"/>
          </a:ln>
          <a:effectLst/>
        </p:spPr>
        <p:txBody>
          <a:bodyPr rtlCol="0" anchor="ctr"/>
          <a:lstStyle/>
          <a:p>
            <a:pPr algn="ctr"/>
            <a:endParaRPr lang="zh-CN" altLang="en-US">
              <a:solidFill>
                <a:srgbClr val="000000"/>
              </a:solidFill>
              <a:latin typeface="Arial" panose="020B0604020202020204" pitchFamily="34" charset="0"/>
              <a:ea typeface="微软雅黑" panose="020B0503020204020204" pitchFamily="34" charset="-122"/>
            </a:endParaRPr>
          </a:p>
        </p:txBody>
      </p:sp>
      <p:sp>
        <p:nvSpPr>
          <p:cNvPr id="53" name="文本框 52"/>
          <p:cNvSpPr txBox="1"/>
          <p:nvPr>
            <p:custDataLst>
              <p:tags r:id="rId21"/>
            </p:custDataLst>
          </p:nvPr>
        </p:nvSpPr>
        <p:spPr>
          <a:xfrm>
            <a:off x="8326755" y="1671955"/>
            <a:ext cx="3809365" cy="390525"/>
          </a:xfrm>
          <a:prstGeom prst="rect">
            <a:avLst/>
          </a:prstGeom>
          <a:noFill/>
        </p:spPr>
        <p:txBody>
          <a:bodyPr wrap="square" bIns="0" rtlCol="0">
            <a:scene3d>
              <a:camera prst="orthographicFront"/>
              <a:lightRig rig="threePt" dir="t"/>
            </a:scene3d>
          </a:bodyPr>
          <a:lstStyle/>
          <a:p>
            <a:pPr algn="l"/>
            <a:r>
              <a:rPr lang="zh-CN" altLang="en-US" sz="2400" b="1" dirty="0">
                <a:solidFill>
                  <a:srgbClr val="92D050"/>
                </a:solidFill>
                <a:latin typeface="微软雅黑" panose="020B0503020204020204" pitchFamily="34" charset="-122"/>
                <a:ea typeface="微软雅黑" panose="020B0503020204020204" pitchFamily="34" charset="-122"/>
                <a:sym typeface="+mn-ea"/>
              </a:rPr>
              <a:t>心理健康教育、生命教育和人格教育</a:t>
            </a:r>
            <a:endParaRPr lang="zh-CN" altLang="en-US" sz="2400" b="1" dirty="0">
              <a:solidFill>
                <a:srgbClr val="92D050"/>
              </a:solidFill>
              <a:latin typeface="微软雅黑" panose="020B0503020204020204" pitchFamily="34" charset="-122"/>
              <a:ea typeface="微软雅黑" panose="020B0503020204020204" pitchFamily="34" charset="-122"/>
            </a:endParaRPr>
          </a:p>
          <a:p>
            <a:pPr algn="l"/>
            <a:endParaRPr lang="zh-CN" altLang="en-US" sz="2400" b="1" spc="300" dirty="0">
              <a:solidFill>
                <a:srgbClr val="92D050"/>
              </a:solidFill>
              <a:effectLst/>
              <a:uFillTx/>
              <a:latin typeface="微软雅黑" panose="020B0503020204020204" pitchFamily="34" charset="-122"/>
              <a:ea typeface="微软雅黑" panose="020B0503020204020204" pitchFamily="34" charset="-122"/>
            </a:endParaRPr>
          </a:p>
        </p:txBody>
      </p:sp>
      <p:sp>
        <p:nvSpPr>
          <p:cNvPr id="54" name="文本框 53"/>
          <p:cNvSpPr txBox="1"/>
          <p:nvPr>
            <p:custDataLst>
              <p:tags r:id="rId22"/>
            </p:custDataLst>
          </p:nvPr>
        </p:nvSpPr>
        <p:spPr>
          <a:xfrm>
            <a:off x="8331835" y="2500630"/>
            <a:ext cx="2731770" cy="513715"/>
          </a:xfrm>
          <a:prstGeom prst="rect">
            <a:avLst/>
          </a:prstGeom>
          <a:noFill/>
        </p:spPr>
        <p:txBody>
          <a:bodyPr wrap="square" rtlCol="0">
            <a:noAutofit/>
            <a:scene3d>
              <a:camera prst="orthographicFront"/>
              <a:lightRig rig="threePt" dir="t"/>
            </a:scene3d>
          </a:bodyPr>
          <a:lstStyle/>
          <a:p>
            <a:pPr algn="l" fontAlgn="auto">
              <a:lnSpc>
                <a:spcPct val="130000"/>
              </a:lnSpc>
              <a:spcAft>
                <a:spcPts val="1000"/>
              </a:spcAft>
            </a:pPr>
            <a:r>
              <a:rPr lang="zh-CN" altLang="en-US" b="1"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mn-ea"/>
              </a:rPr>
              <a:t>提升学生情绪控制、同伴交往、冲突解决的能力</a:t>
            </a:r>
            <a:endParaRPr lang="zh-CN" altLang="en-US" b="1" kern="0" dirty="0">
              <a:solidFill>
                <a:sysClr val="windowText" lastClr="000000">
                  <a:lumMod val="50000"/>
                  <a:lumOff val="50000"/>
                </a:sysClr>
              </a:solidFill>
              <a:latin typeface="微软雅黑" panose="020B0503020204020204" pitchFamily="34" charset="-122"/>
              <a:ea typeface="微软雅黑" panose="020B0503020204020204" pitchFamily="34" charset="-122"/>
            </a:endParaRPr>
          </a:p>
          <a:p>
            <a:pPr algn="l" fontAlgn="auto">
              <a:lnSpc>
                <a:spcPct val="130000"/>
              </a:lnSpc>
              <a:spcAft>
                <a:spcPts val="1000"/>
              </a:spcAft>
            </a:pPr>
            <a:endParaRPr lang="zh-CN" altLang="en-US" sz="1300" b="1" kern="0" spc="150" dirty="0">
              <a:solidFill>
                <a:sysClr val="windowText" lastClr="000000">
                  <a:lumMod val="50000"/>
                  <a:lumOff val="50000"/>
                </a:sysClr>
              </a:solidFill>
              <a:effectLst/>
              <a:uFillTx/>
              <a:latin typeface="微软雅黑" panose="020B0503020204020204" pitchFamily="34" charset="-122"/>
              <a:ea typeface="微软雅黑" panose="020B0503020204020204" pitchFamily="34" charset="-122"/>
            </a:endParaRPr>
          </a:p>
        </p:txBody>
      </p:sp>
      <p:sp>
        <p:nvSpPr>
          <p:cNvPr id="57" name="文本框 56"/>
          <p:cNvSpPr txBox="1"/>
          <p:nvPr>
            <p:custDataLst>
              <p:tags r:id="rId23"/>
            </p:custDataLst>
          </p:nvPr>
        </p:nvSpPr>
        <p:spPr>
          <a:xfrm>
            <a:off x="8388985" y="4549775"/>
            <a:ext cx="2426335" cy="390525"/>
          </a:xfrm>
          <a:prstGeom prst="rect">
            <a:avLst/>
          </a:prstGeom>
          <a:noFill/>
        </p:spPr>
        <p:txBody>
          <a:bodyPr wrap="square" bIns="0" rtlCol="0">
            <a:noAutofit/>
            <a:scene3d>
              <a:camera prst="orthographicFront"/>
              <a:lightRig rig="threePt" dir="t"/>
            </a:scene3d>
          </a:bodyPr>
          <a:lstStyle/>
          <a:p>
            <a:pPr algn="l"/>
            <a:r>
              <a:rPr lang="zh-CN" altLang="en-US" sz="2400" b="1" dirty="0">
                <a:solidFill>
                  <a:schemeClr val="accent5">
                    <a:lumMod val="75000"/>
                  </a:schemeClr>
                </a:solidFill>
                <a:latin typeface="微软雅黑" panose="020B0503020204020204" pitchFamily="34" charset="-122"/>
                <a:ea typeface="微软雅黑" panose="020B0503020204020204" pitchFamily="34" charset="-122"/>
                <a:sym typeface="+mn-ea"/>
              </a:rPr>
              <a:t>网络素养教育</a:t>
            </a:r>
            <a:endParaRPr lang="zh-CN" altLang="en-US" sz="2400" b="1" dirty="0">
              <a:solidFill>
                <a:schemeClr val="accent5">
                  <a:lumMod val="75000"/>
                </a:schemeClr>
              </a:solidFill>
              <a:latin typeface="微软雅黑" panose="020B0503020204020204" pitchFamily="34" charset="-122"/>
              <a:ea typeface="微软雅黑" panose="020B0503020204020204" pitchFamily="34" charset="-122"/>
            </a:endParaRPr>
          </a:p>
          <a:p>
            <a:pPr algn="l"/>
            <a:endParaRPr lang="zh-CN" altLang="en-US" sz="2400" b="1" spc="300" dirty="0">
              <a:solidFill>
                <a:schemeClr val="accent5">
                  <a:lumMod val="75000"/>
                </a:schemeClr>
              </a:solidFill>
              <a:effectLst/>
              <a:uFillTx/>
              <a:latin typeface="微软雅黑" panose="020B0503020204020204" pitchFamily="34" charset="-122"/>
              <a:ea typeface="微软雅黑" panose="020B0503020204020204" pitchFamily="34" charset="-122"/>
            </a:endParaRPr>
          </a:p>
        </p:txBody>
      </p:sp>
      <p:sp>
        <p:nvSpPr>
          <p:cNvPr id="58" name="文本框 57"/>
          <p:cNvSpPr txBox="1"/>
          <p:nvPr>
            <p:custDataLst>
              <p:tags r:id="rId24"/>
            </p:custDataLst>
          </p:nvPr>
        </p:nvSpPr>
        <p:spPr>
          <a:xfrm>
            <a:off x="8403590" y="4950460"/>
            <a:ext cx="2872105" cy="718820"/>
          </a:xfrm>
          <a:prstGeom prst="rect">
            <a:avLst/>
          </a:prstGeom>
          <a:noFill/>
        </p:spPr>
        <p:txBody>
          <a:bodyPr wrap="square" rtlCol="0">
            <a:noAutofit/>
            <a:scene3d>
              <a:camera prst="orthographicFront"/>
              <a:lightRig rig="threePt" dir="t"/>
            </a:scene3d>
          </a:bodyPr>
          <a:lstStyle/>
          <a:p>
            <a:pPr>
              <a:lnSpc>
                <a:spcPct val="130000"/>
              </a:lnSpc>
              <a:buFont typeface="Arial" panose="020B0604020202020204" pitchFamily="34" charset="0"/>
              <a:buNone/>
            </a:pPr>
            <a:r>
              <a:rPr lang="zh-CN" altLang="en-US" b="1"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mn-ea"/>
              </a:rPr>
              <a:t>上网安全教育，网络欺凌的识别、预防与应对</a:t>
            </a:r>
            <a:endParaRPr lang="zh-CN" altLang="en-US" sz="1600" b="1" kern="0" spc="150" dirty="0">
              <a:solidFill>
                <a:sysClr val="windowText" lastClr="000000">
                  <a:lumMod val="50000"/>
                  <a:lumOff val="50000"/>
                </a:sysClr>
              </a:solidFill>
              <a:effectLst/>
              <a:uFillTx/>
              <a:latin typeface="微软雅黑" panose="020B0503020204020204" pitchFamily="34" charset="-122"/>
              <a:ea typeface="微软雅黑" panose="020B0503020204020204" pitchFamily="34" charset="-122"/>
              <a:sym typeface="+mn-ea"/>
            </a:endParaRPr>
          </a:p>
        </p:txBody>
      </p:sp>
      <p:sp>
        <p:nvSpPr>
          <p:cNvPr id="70" name="文本框 69"/>
          <p:cNvSpPr txBox="1"/>
          <p:nvPr>
            <p:custDataLst>
              <p:tags r:id="rId25"/>
            </p:custDataLst>
          </p:nvPr>
        </p:nvSpPr>
        <p:spPr>
          <a:xfrm>
            <a:off x="817880" y="1671955"/>
            <a:ext cx="3733165" cy="390525"/>
          </a:xfrm>
          <a:prstGeom prst="rect">
            <a:avLst/>
          </a:prstGeom>
          <a:noFill/>
        </p:spPr>
        <p:txBody>
          <a:bodyPr wrap="square" bIns="0" rtlCol="0">
            <a:scene3d>
              <a:camera prst="orthographicFront"/>
              <a:lightRig rig="threePt" dir="t"/>
            </a:scene3d>
          </a:bodyPr>
          <a:lstStyle/>
          <a:p>
            <a:pPr algn="l"/>
            <a:r>
              <a:rPr lang="zh-CN" altLang="en-US" sz="2400" b="1" dirty="0">
                <a:solidFill>
                  <a:srgbClr val="2DB2A4"/>
                </a:solidFill>
                <a:latin typeface="微软雅黑" panose="020B0503020204020204" pitchFamily="34" charset="-122"/>
                <a:ea typeface="微软雅黑" panose="020B0503020204020204" pitchFamily="34" charset="-122"/>
                <a:sym typeface="+mn-ea"/>
              </a:rPr>
              <a:t>学生欺凌专题教育和安全自护教育</a:t>
            </a:r>
            <a:endParaRPr lang="zh-CN" altLang="en-US" sz="2400" b="1" spc="300" dirty="0">
              <a:solidFill>
                <a:srgbClr val="2DB2A4"/>
              </a:solidFill>
              <a:effectLst/>
              <a:uFillTx/>
              <a:latin typeface="微软雅黑" panose="020B0503020204020204" pitchFamily="34" charset="-122"/>
              <a:ea typeface="微软雅黑" panose="020B0503020204020204" pitchFamily="34" charset="-122"/>
              <a:sym typeface="+mn-ea"/>
            </a:endParaRPr>
          </a:p>
        </p:txBody>
      </p:sp>
      <p:sp>
        <p:nvSpPr>
          <p:cNvPr id="71" name="文本框 70"/>
          <p:cNvSpPr txBox="1"/>
          <p:nvPr>
            <p:custDataLst>
              <p:tags r:id="rId26"/>
            </p:custDataLst>
          </p:nvPr>
        </p:nvSpPr>
        <p:spPr>
          <a:xfrm>
            <a:off x="840105" y="2416175"/>
            <a:ext cx="3156585" cy="513715"/>
          </a:xfrm>
          <a:prstGeom prst="rect">
            <a:avLst/>
          </a:prstGeom>
          <a:noFill/>
        </p:spPr>
        <p:txBody>
          <a:bodyPr wrap="square" rtlCol="0">
            <a:scene3d>
              <a:camera prst="orthographicFront"/>
              <a:lightRig rig="threePt" dir="t"/>
            </a:scene3d>
          </a:bodyPr>
          <a:lstStyle/>
          <a:p>
            <a:pPr algn="l" fontAlgn="auto">
              <a:lnSpc>
                <a:spcPct val="130000"/>
              </a:lnSpc>
              <a:spcAft>
                <a:spcPts val="1000"/>
              </a:spcAft>
            </a:pPr>
            <a:r>
              <a:rPr lang="zh-CN" altLang="en-US" b="1"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mn-ea"/>
              </a:rPr>
              <a:t>提升识别学生欺凌，维护校园安全的意识。</a:t>
            </a:r>
            <a:endParaRPr lang="zh-CN" altLang="en-US" b="1" kern="0" spc="150" dirty="0">
              <a:solidFill>
                <a:sysClr val="windowText" lastClr="000000">
                  <a:lumMod val="50000"/>
                  <a:lumOff val="50000"/>
                </a:sysClr>
              </a:solidFill>
              <a:effectLst/>
              <a:uFillTx/>
              <a:latin typeface="微软雅黑" panose="020B0503020204020204" pitchFamily="34" charset="-122"/>
              <a:ea typeface="微软雅黑" panose="020B0503020204020204" pitchFamily="34" charset="-122"/>
              <a:sym typeface="+mn-ea"/>
            </a:endParaRPr>
          </a:p>
        </p:txBody>
      </p:sp>
      <p:sp>
        <p:nvSpPr>
          <p:cNvPr id="73" name="文本框 72"/>
          <p:cNvSpPr txBox="1"/>
          <p:nvPr>
            <p:custDataLst>
              <p:tags r:id="rId27"/>
            </p:custDataLst>
          </p:nvPr>
        </p:nvSpPr>
        <p:spPr>
          <a:xfrm>
            <a:off x="785495" y="4503420"/>
            <a:ext cx="2732405" cy="390525"/>
          </a:xfrm>
          <a:prstGeom prst="rect">
            <a:avLst/>
          </a:prstGeom>
          <a:noFill/>
        </p:spPr>
        <p:txBody>
          <a:bodyPr wrap="square" bIns="0" rtlCol="0">
            <a:noAutofit/>
            <a:scene3d>
              <a:camera prst="orthographicFront"/>
              <a:lightRig rig="threePt" dir="t"/>
            </a:scene3d>
          </a:bodyPr>
          <a:lstStyle/>
          <a:p>
            <a:pPr algn="l"/>
            <a:r>
              <a:rPr lang="zh-CN" altLang="en-US" sz="2400" b="1" dirty="0">
                <a:solidFill>
                  <a:srgbClr val="F77A08"/>
                </a:solidFill>
                <a:latin typeface="微软雅黑" panose="020B0503020204020204" pitchFamily="34" charset="-122"/>
                <a:ea typeface="微软雅黑" panose="020B0503020204020204" pitchFamily="34" charset="-122"/>
                <a:sym typeface="+mn-ea"/>
              </a:rPr>
              <a:t>道德与法治教育</a:t>
            </a:r>
            <a:endParaRPr lang="zh-CN" altLang="en-US" sz="2400" b="1" dirty="0">
              <a:solidFill>
                <a:srgbClr val="F77A08"/>
              </a:solidFill>
              <a:latin typeface="微软雅黑" panose="020B0503020204020204" pitchFamily="34" charset="-122"/>
              <a:ea typeface="微软雅黑" panose="020B0503020204020204" pitchFamily="34" charset="-122"/>
            </a:endParaRPr>
          </a:p>
          <a:p>
            <a:pPr algn="l"/>
            <a:endParaRPr lang="zh-CN" altLang="en-US" sz="2400" b="1" spc="300" dirty="0">
              <a:solidFill>
                <a:srgbClr val="F77A08"/>
              </a:solidFill>
              <a:effectLst/>
              <a:uFillTx/>
              <a:latin typeface="微软雅黑" panose="020B0503020204020204" pitchFamily="34" charset="-122"/>
              <a:ea typeface="微软雅黑" panose="020B0503020204020204" pitchFamily="34" charset="-122"/>
            </a:endParaRPr>
          </a:p>
        </p:txBody>
      </p:sp>
      <p:sp>
        <p:nvSpPr>
          <p:cNvPr id="74" name="文本框 73"/>
          <p:cNvSpPr txBox="1"/>
          <p:nvPr>
            <p:custDataLst>
              <p:tags r:id="rId28"/>
            </p:custDataLst>
          </p:nvPr>
        </p:nvSpPr>
        <p:spPr>
          <a:xfrm>
            <a:off x="773430" y="4893945"/>
            <a:ext cx="3156585" cy="513715"/>
          </a:xfrm>
          <a:prstGeom prst="rect">
            <a:avLst/>
          </a:prstGeom>
          <a:noFill/>
        </p:spPr>
        <p:txBody>
          <a:bodyPr wrap="square" rtlCol="0">
            <a:scene3d>
              <a:camera prst="orthographicFront"/>
              <a:lightRig rig="threePt" dir="t"/>
            </a:scene3d>
          </a:bodyPr>
          <a:lstStyle/>
          <a:p>
            <a:pPr>
              <a:lnSpc>
                <a:spcPct val="130000"/>
              </a:lnSpc>
              <a:buFont typeface="Arial" panose="020B0604020202020204" pitchFamily="34" charset="0"/>
              <a:buNone/>
            </a:pPr>
            <a:r>
              <a:rPr lang="zh-CN" altLang="en-US" b="1"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mn-ea"/>
              </a:rPr>
              <a:t>注重对学生的法治、人权、生命、平等及品德教育</a:t>
            </a:r>
            <a:endParaRPr lang="zh-CN" altLang="en-US" b="1" kern="0" spc="150" dirty="0">
              <a:solidFill>
                <a:sysClr val="windowText" lastClr="000000">
                  <a:lumMod val="50000"/>
                  <a:lumOff val="50000"/>
                </a:sysClr>
              </a:solidFill>
              <a:effectLst/>
              <a:uFillTx/>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659593" y="198667"/>
            <a:ext cx="4297680" cy="645160"/>
          </a:xfrm>
          <a:prstGeom prst="rect">
            <a:avLst/>
          </a:prstGeom>
        </p:spPr>
        <p:txBody>
          <a:bodyPr wrap="none">
            <a:spAutoFit/>
          </a:bodyPr>
          <a:lstStyle/>
          <a:p>
            <a:pPr lvl="0"/>
            <a:r>
              <a:rPr lang="zh-CN" altLang="en-US" sz="36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营造积极的心理环境</a:t>
            </a:r>
            <a:endParaRPr lang="zh-CN" altLang="en-US" sz="3200" b="1" dirty="0">
              <a:solidFill>
                <a:srgbClr val="FFC000"/>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2" name="组合 1"/>
          <p:cNvGrpSpPr/>
          <p:nvPr/>
        </p:nvGrpSpPr>
        <p:grpSpPr>
          <a:xfrm>
            <a:off x="4360219" y="1550350"/>
            <a:ext cx="3200419" cy="3328676"/>
            <a:chOff x="4406266" y="2063078"/>
            <a:chExt cx="3200419" cy="3328676"/>
          </a:xfrm>
        </p:grpSpPr>
        <p:sp>
          <p:nvSpPr>
            <p:cNvPr id="60" name="Freeform 14"/>
            <p:cNvSpPr/>
            <p:nvPr>
              <p:custDataLst>
                <p:tags r:id="rId1"/>
              </p:custDataLst>
            </p:nvPr>
          </p:nvSpPr>
          <p:spPr bwMode="auto">
            <a:xfrm>
              <a:off x="4406266" y="2063078"/>
              <a:ext cx="1938243" cy="2449462"/>
            </a:xfrm>
            <a:custGeom>
              <a:avLst/>
              <a:gdLst>
                <a:gd name="T0" fmla="*/ 79 w 783"/>
                <a:gd name="T1" fmla="*/ 981 h 990"/>
                <a:gd name="T2" fmla="*/ 147 w 783"/>
                <a:gd name="T3" fmla="*/ 953 h 990"/>
                <a:gd name="T4" fmla="*/ 198 w 783"/>
                <a:gd name="T5" fmla="*/ 930 h 990"/>
                <a:gd name="T6" fmla="*/ 219 w 783"/>
                <a:gd name="T7" fmla="*/ 906 h 990"/>
                <a:gd name="T8" fmla="*/ 199 w 783"/>
                <a:gd name="T9" fmla="*/ 872 h 990"/>
                <a:gd name="T10" fmla="*/ 177 w 783"/>
                <a:gd name="T11" fmla="*/ 826 h 990"/>
                <a:gd name="T12" fmla="*/ 189 w 783"/>
                <a:gd name="T13" fmla="*/ 786 h 990"/>
                <a:gd name="T14" fmla="*/ 218 w 783"/>
                <a:gd name="T15" fmla="*/ 765 h 990"/>
                <a:gd name="T16" fmla="*/ 245 w 783"/>
                <a:gd name="T17" fmla="*/ 763 h 990"/>
                <a:gd name="T18" fmla="*/ 278 w 783"/>
                <a:gd name="T19" fmla="*/ 779 h 990"/>
                <a:gd name="T20" fmla="*/ 299 w 783"/>
                <a:gd name="T21" fmla="*/ 817 h 990"/>
                <a:gd name="T22" fmla="*/ 303 w 783"/>
                <a:gd name="T23" fmla="*/ 837 h 990"/>
                <a:gd name="T24" fmla="*/ 313 w 783"/>
                <a:gd name="T25" fmla="*/ 849 h 990"/>
                <a:gd name="T26" fmla="*/ 333 w 783"/>
                <a:gd name="T27" fmla="*/ 853 h 990"/>
                <a:gd name="T28" fmla="*/ 384 w 783"/>
                <a:gd name="T29" fmla="*/ 821 h 990"/>
                <a:gd name="T30" fmla="*/ 462 w 783"/>
                <a:gd name="T31" fmla="*/ 769 h 990"/>
                <a:gd name="T32" fmla="*/ 477 w 783"/>
                <a:gd name="T33" fmla="*/ 760 h 990"/>
                <a:gd name="T34" fmla="*/ 456 w 783"/>
                <a:gd name="T35" fmla="*/ 672 h 990"/>
                <a:gd name="T36" fmla="*/ 644 w 783"/>
                <a:gd name="T37" fmla="*/ 484 h 990"/>
                <a:gd name="T38" fmla="*/ 666 w 783"/>
                <a:gd name="T39" fmla="*/ 485 h 990"/>
                <a:gd name="T40" fmla="*/ 664 w 783"/>
                <a:gd name="T41" fmla="*/ 468 h 990"/>
                <a:gd name="T42" fmla="*/ 654 w 783"/>
                <a:gd name="T43" fmla="*/ 374 h 990"/>
                <a:gd name="T44" fmla="*/ 650 w 783"/>
                <a:gd name="T45" fmla="*/ 315 h 990"/>
                <a:gd name="T46" fmla="*/ 663 w 783"/>
                <a:gd name="T47" fmla="*/ 298 h 990"/>
                <a:gd name="T48" fmla="*/ 678 w 783"/>
                <a:gd name="T49" fmla="*/ 296 h 990"/>
                <a:gd name="T50" fmla="*/ 698 w 783"/>
                <a:gd name="T51" fmla="*/ 301 h 990"/>
                <a:gd name="T52" fmla="*/ 741 w 783"/>
                <a:gd name="T53" fmla="*/ 300 h 990"/>
                <a:gd name="T54" fmla="*/ 771 w 783"/>
                <a:gd name="T55" fmla="*/ 279 h 990"/>
                <a:gd name="T56" fmla="*/ 781 w 783"/>
                <a:gd name="T57" fmla="*/ 254 h 990"/>
                <a:gd name="T58" fmla="*/ 776 w 783"/>
                <a:gd name="T59" fmla="*/ 218 h 990"/>
                <a:gd name="T60" fmla="*/ 746 w 783"/>
                <a:gd name="T61" fmla="*/ 189 h 990"/>
                <a:gd name="T62" fmla="*/ 696 w 783"/>
                <a:gd name="T63" fmla="*/ 187 h 990"/>
                <a:gd name="T64" fmla="*/ 655 w 783"/>
                <a:gd name="T65" fmla="*/ 189 h 990"/>
                <a:gd name="T66" fmla="*/ 644 w 783"/>
                <a:gd name="T67" fmla="*/ 159 h 990"/>
                <a:gd name="T68" fmla="*/ 647 w 783"/>
                <a:gd name="T69" fmla="*/ 103 h 990"/>
                <a:gd name="T70" fmla="*/ 654 w 783"/>
                <a:gd name="T71" fmla="*/ 31 h 990"/>
                <a:gd name="T72" fmla="*/ 660 w 783"/>
                <a:gd name="T73" fmla="*/ 4 h 990"/>
                <a:gd name="T74" fmla="*/ 660 w 783"/>
                <a:gd name="T75" fmla="*/ 0 h 990"/>
                <a:gd name="T76" fmla="*/ 522 w 783"/>
                <a:gd name="T77" fmla="*/ 0 h 990"/>
                <a:gd name="T78" fmla="*/ 445 w 783"/>
                <a:gd name="T79" fmla="*/ 173 h 990"/>
                <a:gd name="T80" fmla="*/ 310 w 783"/>
                <a:gd name="T81" fmla="*/ 252 h 990"/>
                <a:gd name="T82" fmla="*/ 121 w 783"/>
                <a:gd name="T83" fmla="*/ 231 h 990"/>
                <a:gd name="T84" fmla="*/ 0 w 783"/>
                <a:gd name="T85" fmla="*/ 441 h 990"/>
                <a:gd name="T86" fmla="*/ 113 w 783"/>
                <a:gd name="T87" fmla="*/ 594 h 990"/>
                <a:gd name="T88" fmla="*/ 112 w 783"/>
                <a:gd name="T89" fmla="*/ 751 h 990"/>
                <a:gd name="T90" fmla="*/ 0 w 783"/>
                <a:gd name="T91" fmla="*/ 904 h 990"/>
                <a:gd name="T92" fmla="*/ 50 w 783"/>
                <a:gd name="T93" fmla="*/ 990 h 990"/>
                <a:gd name="T94" fmla="*/ 53 w 783"/>
                <a:gd name="T95" fmla="*/ 989 h 990"/>
                <a:gd name="T96" fmla="*/ 79 w 783"/>
                <a:gd name="T97" fmla="*/ 981 h 9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83" h="990">
                  <a:moveTo>
                    <a:pt x="79" y="981"/>
                  </a:moveTo>
                  <a:cubicBezTo>
                    <a:pt x="88" y="978"/>
                    <a:pt x="125" y="963"/>
                    <a:pt x="147" y="953"/>
                  </a:cubicBezTo>
                  <a:cubicBezTo>
                    <a:pt x="168" y="943"/>
                    <a:pt x="189" y="934"/>
                    <a:pt x="198" y="930"/>
                  </a:cubicBezTo>
                  <a:cubicBezTo>
                    <a:pt x="206" y="927"/>
                    <a:pt x="220" y="918"/>
                    <a:pt x="219" y="906"/>
                  </a:cubicBezTo>
                  <a:cubicBezTo>
                    <a:pt x="218" y="895"/>
                    <a:pt x="215" y="885"/>
                    <a:pt x="199" y="872"/>
                  </a:cubicBezTo>
                  <a:cubicBezTo>
                    <a:pt x="182" y="858"/>
                    <a:pt x="179" y="833"/>
                    <a:pt x="177" y="826"/>
                  </a:cubicBezTo>
                  <a:cubicBezTo>
                    <a:pt x="176" y="820"/>
                    <a:pt x="180" y="799"/>
                    <a:pt x="189" y="786"/>
                  </a:cubicBezTo>
                  <a:cubicBezTo>
                    <a:pt x="198" y="774"/>
                    <a:pt x="213" y="767"/>
                    <a:pt x="218" y="765"/>
                  </a:cubicBezTo>
                  <a:cubicBezTo>
                    <a:pt x="223" y="763"/>
                    <a:pt x="239" y="761"/>
                    <a:pt x="245" y="763"/>
                  </a:cubicBezTo>
                  <a:cubicBezTo>
                    <a:pt x="250" y="764"/>
                    <a:pt x="271" y="770"/>
                    <a:pt x="278" y="779"/>
                  </a:cubicBezTo>
                  <a:cubicBezTo>
                    <a:pt x="284" y="787"/>
                    <a:pt x="295" y="799"/>
                    <a:pt x="299" y="817"/>
                  </a:cubicBezTo>
                  <a:cubicBezTo>
                    <a:pt x="302" y="834"/>
                    <a:pt x="302" y="833"/>
                    <a:pt x="303" y="837"/>
                  </a:cubicBezTo>
                  <a:cubicBezTo>
                    <a:pt x="305" y="841"/>
                    <a:pt x="309" y="847"/>
                    <a:pt x="313" y="849"/>
                  </a:cubicBezTo>
                  <a:cubicBezTo>
                    <a:pt x="316" y="851"/>
                    <a:pt x="323" y="856"/>
                    <a:pt x="333" y="853"/>
                  </a:cubicBezTo>
                  <a:cubicBezTo>
                    <a:pt x="343" y="850"/>
                    <a:pt x="370" y="832"/>
                    <a:pt x="384" y="821"/>
                  </a:cubicBezTo>
                  <a:cubicBezTo>
                    <a:pt x="397" y="811"/>
                    <a:pt x="424" y="794"/>
                    <a:pt x="462" y="769"/>
                  </a:cubicBezTo>
                  <a:cubicBezTo>
                    <a:pt x="477" y="760"/>
                    <a:pt x="477" y="760"/>
                    <a:pt x="477" y="760"/>
                  </a:cubicBezTo>
                  <a:cubicBezTo>
                    <a:pt x="463" y="733"/>
                    <a:pt x="456" y="704"/>
                    <a:pt x="456" y="672"/>
                  </a:cubicBezTo>
                  <a:cubicBezTo>
                    <a:pt x="456" y="568"/>
                    <a:pt x="540" y="484"/>
                    <a:pt x="644" y="484"/>
                  </a:cubicBezTo>
                  <a:cubicBezTo>
                    <a:pt x="651" y="484"/>
                    <a:pt x="659" y="484"/>
                    <a:pt x="666" y="485"/>
                  </a:cubicBezTo>
                  <a:cubicBezTo>
                    <a:pt x="664" y="468"/>
                    <a:pt x="664" y="468"/>
                    <a:pt x="664" y="468"/>
                  </a:cubicBezTo>
                  <a:cubicBezTo>
                    <a:pt x="660" y="423"/>
                    <a:pt x="658" y="391"/>
                    <a:pt x="654" y="374"/>
                  </a:cubicBezTo>
                  <a:cubicBezTo>
                    <a:pt x="651" y="357"/>
                    <a:pt x="648" y="325"/>
                    <a:pt x="650" y="315"/>
                  </a:cubicBezTo>
                  <a:cubicBezTo>
                    <a:pt x="652" y="305"/>
                    <a:pt x="659" y="300"/>
                    <a:pt x="663" y="298"/>
                  </a:cubicBezTo>
                  <a:cubicBezTo>
                    <a:pt x="666" y="297"/>
                    <a:pt x="674" y="296"/>
                    <a:pt x="678" y="296"/>
                  </a:cubicBezTo>
                  <a:cubicBezTo>
                    <a:pt x="682" y="297"/>
                    <a:pt x="681" y="297"/>
                    <a:pt x="698" y="301"/>
                  </a:cubicBezTo>
                  <a:cubicBezTo>
                    <a:pt x="715" y="306"/>
                    <a:pt x="731" y="302"/>
                    <a:pt x="741" y="300"/>
                  </a:cubicBezTo>
                  <a:cubicBezTo>
                    <a:pt x="752" y="299"/>
                    <a:pt x="767" y="283"/>
                    <a:pt x="771" y="279"/>
                  </a:cubicBezTo>
                  <a:cubicBezTo>
                    <a:pt x="775" y="274"/>
                    <a:pt x="781" y="259"/>
                    <a:pt x="781" y="254"/>
                  </a:cubicBezTo>
                  <a:cubicBezTo>
                    <a:pt x="781" y="248"/>
                    <a:pt x="783" y="232"/>
                    <a:pt x="776" y="218"/>
                  </a:cubicBezTo>
                  <a:cubicBezTo>
                    <a:pt x="769" y="204"/>
                    <a:pt x="752" y="191"/>
                    <a:pt x="746" y="189"/>
                  </a:cubicBezTo>
                  <a:cubicBezTo>
                    <a:pt x="739" y="188"/>
                    <a:pt x="716" y="179"/>
                    <a:pt x="696" y="187"/>
                  </a:cubicBezTo>
                  <a:cubicBezTo>
                    <a:pt x="676" y="196"/>
                    <a:pt x="666" y="193"/>
                    <a:pt x="655" y="189"/>
                  </a:cubicBezTo>
                  <a:cubicBezTo>
                    <a:pt x="645" y="185"/>
                    <a:pt x="643" y="169"/>
                    <a:pt x="644" y="159"/>
                  </a:cubicBezTo>
                  <a:cubicBezTo>
                    <a:pt x="645" y="150"/>
                    <a:pt x="646" y="127"/>
                    <a:pt x="647" y="103"/>
                  </a:cubicBezTo>
                  <a:cubicBezTo>
                    <a:pt x="649" y="80"/>
                    <a:pt x="653" y="39"/>
                    <a:pt x="654" y="31"/>
                  </a:cubicBezTo>
                  <a:cubicBezTo>
                    <a:pt x="656" y="22"/>
                    <a:pt x="659" y="8"/>
                    <a:pt x="660" y="4"/>
                  </a:cubicBezTo>
                  <a:cubicBezTo>
                    <a:pt x="660" y="3"/>
                    <a:pt x="660" y="2"/>
                    <a:pt x="660" y="0"/>
                  </a:cubicBezTo>
                  <a:cubicBezTo>
                    <a:pt x="522" y="0"/>
                    <a:pt x="522" y="0"/>
                    <a:pt x="522" y="0"/>
                  </a:cubicBezTo>
                  <a:cubicBezTo>
                    <a:pt x="445" y="173"/>
                    <a:pt x="445" y="173"/>
                    <a:pt x="445" y="173"/>
                  </a:cubicBezTo>
                  <a:cubicBezTo>
                    <a:pt x="310" y="252"/>
                    <a:pt x="310" y="252"/>
                    <a:pt x="310" y="252"/>
                  </a:cubicBezTo>
                  <a:cubicBezTo>
                    <a:pt x="121" y="231"/>
                    <a:pt x="121" y="231"/>
                    <a:pt x="121" y="231"/>
                  </a:cubicBezTo>
                  <a:cubicBezTo>
                    <a:pt x="0" y="441"/>
                    <a:pt x="0" y="441"/>
                    <a:pt x="0" y="441"/>
                  </a:cubicBezTo>
                  <a:cubicBezTo>
                    <a:pt x="113" y="594"/>
                    <a:pt x="113" y="594"/>
                    <a:pt x="113" y="594"/>
                  </a:cubicBezTo>
                  <a:cubicBezTo>
                    <a:pt x="112" y="751"/>
                    <a:pt x="112" y="751"/>
                    <a:pt x="112" y="751"/>
                  </a:cubicBezTo>
                  <a:cubicBezTo>
                    <a:pt x="0" y="904"/>
                    <a:pt x="0" y="904"/>
                    <a:pt x="0" y="904"/>
                  </a:cubicBezTo>
                  <a:cubicBezTo>
                    <a:pt x="50" y="990"/>
                    <a:pt x="50" y="990"/>
                    <a:pt x="50" y="990"/>
                  </a:cubicBezTo>
                  <a:cubicBezTo>
                    <a:pt x="51" y="989"/>
                    <a:pt x="52" y="989"/>
                    <a:pt x="53" y="989"/>
                  </a:cubicBezTo>
                  <a:cubicBezTo>
                    <a:pt x="57" y="987"/>
                    <a:pt x="71" y="984"/>
                    <a:pt x="79" y="981"/>
                  </a:cubicBezTo>
                  <a:close/>
                </a:path>
              </a:pathLst>
            </a:custGeom>
            <a:solidFill>
              <a:srgbClr val="6AB9D4"/>
            </a:solidFill>
            <a:ln w="7938" cap="flat">
              <a:solidFill>
                <a:sysClr val="window" lastClr="FFFFFF"/>
              </a:solidFill>
              <a:prstDash val="solid"/>
              <a:miter lim="800000"/>
            </a:ln>
          </p:spPr>
          <p:txBody>
            <a:bodyPr vert="horz" wrap="square" lIns="91440" tIns="45720" rIns="91440" bIns="45720" numCol="1" anchor="t" anchorCtr="0" compatLnSpc="1"/>
            <a:lstStyle/>
            <a:p>
              <a:endParaRPr lang="zh-CN" altLang="en-US"/>
            </a:p>
          </p:txBody>
        </p:sp>
        <p:sp>
          <p:nvSpPr>
            <p:cNvPr id="25" name="Freeform 15"/>
            <p:cNvSpPr/>
            <p:nvPr>
              <p:custDataLst>
                <p:tags r:id="rId2"/>
              </p:custDataLst>
            </p:nvPr>
          </p:nvSpPr>
          <p:spPr bwMode="auto">
            <a:xfrm>
              <a:off x="6010301" y="2063078"/>
              <a:ext cx="1596384" cy="2509052"/>
            </a:xfrm>
            <a:custGeom>
              <a:avLst/>
              <a:gdLst>
                <a:gd name="T0" fmla="*/ 11 w 645"/>
                <a:gd name="T1" fmla="*/ 31 h 1014"/>
                <a:gd name="T2" fmla="*/ 4 w 645"/>
                <a:gd name="T3" fmla="*/ 103 h 1014"/>
                <a:gd name="T4" fmla="*/ 1 w 645"/>
                <a:gd name="T5" fmla="*/ 159 h 1014"/>
                <a:gd name="T6" fmla="*/ 12 w 645"/>
                <a:gd name="T7" fmla="*/ 189 h 1014"/>
                <a:gd name="T8" fmla="*/ 53 w 645"/>
                <a:gd name="T9" fmla="*/ 187 h 1014"/>
                <a:gd name="T10" fmla="*/ 103 w 645"/>
                <a:gd name="T11" fmla="*/ 189 h 1014"/>
                <a:gd name="T12" fmla="*/ 133 w 645"/>
                <a:gd name="T13" fmla="*/ 218 h 1014"/>
                <a:gd name="T14" fmla="*/ 138 w 645"/>
                <a:gd name="T15" fmla="*/ 254 h 1014"/>
                <a:gd name="T16" fmla="*/ 128 w 645"/>
                <a:gd name="T17" fmla="*/ 279 h 1014"/>
                <a:gd name="T18" fmla="*/ 98 w 645"/>
                <a:gd name="T19" fmla="*/ 300 h 1014"/>
                <a:gd name="T20" fmla="*/ 55 w 645"/>
                <a:gd name="T21" fmla="*/ 301 h 1014"/>
                <a:gd name="T22" fmla="*/ 35 w 645"/>
                <a:gd name="T23" fmla="*/ 296 h 1014"/>
                <a:gd name="T24" fmla="*/ 20 w 645"/>
                <a:gd name="T25" fmla="*/ 298 h 1014"/>
                <a:gd name="T26" fmla="*/ 7 w 645"/>
                <a:gd name="T27" fmla="*/ 315 h 1014"/>
                <a:gd name="T28" fmla="*/ 11 w 645"/>
                <a:gd name="T29" fmla="*/ 374 h 1014"/>
                <a:gd name="T30" fmla="*/ 21 w 645"/>
                <a:gd name="T31" fmla="*/ 468 h 1014"/>
                <a:gd name="T32" fmla="*/ 23 w 645"/>
                <a:gd name="T33" fmla="*/ 485 h 1014"/>
                <a:gd name="T34" fmla="*/ 189 w 645"/>
                <a:gd name="T35" fmla="*/ 672 h 1014"/>
                <a:gd name="T36" fmla="*/ 163 w 645"/>
                <a:gd name="T37" fmla="*/ 769 h 1014"/>
                <a:gd name="T38" fmla="*/ 178 w 645"/>
                <a:gd name="T39" fmla="*/ 776 h 1014"/>
                <a:gd name="T40" fmla="*/ 263 w 645"/>
                <a:gd name="T41" fmla="*/ 816 h 1014"/>
                <a:gd name="T42" fmla="*/ 316 w 645"/>
                <a:gd name="T43" fmla="*/ 843 h 1014"/>
                <a:gd name="T44" fmla="*/ 324 w 645"/>
                <a:gd name="T45" fmla="*/ 862 h 1014"/>
                <a:gd name="T46" fmla="*/ 318 w 645"/>
                <a:gd name="T47" fmla="*/ 876 h 1014"/>
                <a:gd name="T48" fmla="*/ 303 w 645"/>
                <a:gd name="T49" fmla="*/ 891 h 1014"/>
                <a:gd name="T50" fmla="*/ 281 w 645"/>
                <a:gd name="T51" fmla="*/ 928 h 1014"/>
                <a:gd name="T52" fmla="*/ 285 w 645"/>
                <a:gd name="T53" fmla="*/ 965 h 1014"/>
                <a:gd name="T54" fmla="*/ 301 w 645"/>
                <a:gd name="T55" fmla="*/ 987 h 1014"/>
                <a:gd name="T56" fmla="*/ 334 w 645"/>
                <a:gd name="T57" fmla="*/ 1000 h 1014"/>
                <a:gd name="T58" fmla="*/ 374 w 645"/>
                <a:gd name="T59" fmla="*/ 990 h 1014"/>
                <a:gd name="T60" fmla="*/ 402 w 645"/>
                <a:gd name="T61" fmla="*/ 948 h 1014"/>
                <a:gd name="T62" fmla="*/ 421 w 645"/>
                <a:gd name="T63" fmla="*/ 912 h 1014"/>
                <a:gd name="T64" fmla="*/ 453 w 645"/>
                <a:gd name="T65" fmla="*/ 918 h 1014"/>
                <a:gd name="T66" fmla="*/ 499 w 645"/>
                <a:gd name="T67" fmla="*/ 950 h 1014"/>
                <a:gd name="T68" fmla="*/ 558 w 645"/>
                <a:gd name="T69" fmla="*/ 993 h 1014"/>
                <a:gd name="T70" fmla="*/ 578 w 645"/>
                <a:gd name="T71" fmla="*/ 1011 h 1014"/>
                <a:gd name="T72" fmla="*/ 581 w 645"/>
                <a:gd name="T73" fmla="*/ 1014 h 1014"/>
                <a:gd name="T74" fmla="*/ 645 w 645"/>
                <a:gd name="T75" fmla="*/ 903 h 1014"/>
                <a:gd name="T76" fmla="*/ 533 w 645"/>
                <a:gd name="T77" fmla="*/ 750 h 1014"/>
                <a:gd name="T78" fmla="*/ 532 w 645"/>
                <a:gd name="T79" fmla="*/ 593 h 1014"/>
                <a:gd name="T80" fmla="*/ 645 w 645"/>
                <a:gd name="T81" fmla="*/ 440 h 1014"/>
                <a:gd name="T82" fmla="*/ 523 w 645"/>
                <a:gd name="T83" fmla="*/ 231 h 1014"/>
                <a:gd name="T84" fmla="*/ 334 w 645"/>
                <a:gd name="T85" fmla="*/ 251 h 1014"/>
                <a:gd name="T86" fmla="*/ 199 w 645"/>
                <a:gd name="T87" fmla="*/ 173 h 1014"/>
                <a:gd name="T88" fmla="*/ 122 w 645"/>
                <a:gd name="T89" fmla="*/ 0 h 1014"/>
                <a:gd name="T90" fmla="*/ 17 w 645"/>
                <a:gd name="T91" fmla="*/ 0 h 1014"/>
                <a:gd name="T92" fmla="*/ 17 w 645"/>
                <a:gd name="T93" fmla="*/ 4 h 1014"/>
                <a:gd name="T94" fmla="*/ 11 w 645"/>
                <a:gd name="T95" fmla="*/ 31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5" h="1014">
                  <a:moveTo>
                    <a:pt x="11" y="31"/>
                  </a:moveTo>
                  <a:cubicBezTo>
                    <a:pt x="10" y="39"/>
                    <a:pt x="6" y="80"/>
                    <a:pt x="4" y="103"/>
                  </a:cubicBezTo>
                  <a:cubicBezTo>
                    <a:pt x="3" y="127"/>
                    <a:pt x="2" y="150"/>
                    <a:pt x="1" y="159"/>
                  </a:cubicBezTo>
                  <a:cubicBezTo>
                    <a:pt x="0" y="169"/>
                    <a:pt x="2" y="185"/>
                    <a:pt x="12" y="189"/>
                  </a:cubicBezTo>
                  <a:cubicBezTo>
                    <a:pt x="23" y="193"/>
                    <a:pt x="33" y="196"/>
                    <a:pt x="53" y="187"/>
                  </a:cubicBezTo>
                  <a:cubicBezTo>
                    <a:pt x="73" y="179"/>
                    <a:pt x="96" y="188"/>
                    <a:pt x="103" y="189"/>
                  </a:cubicBezTo>
                  <a:cubicBezTo>
                    <a:pt x="109" y="191"/>
                    <a:pt x="126" y="204"/>
                    <a:pt x="133" y="218"/>
                  </a:cubicBezTo>
                  <a:cubicBezTo>
                    <a:pt x="140" y="232"/>
                    <a:pt x="138" y="248"/>
                    <a:pt x="138" y="254"/>
                  </a:cubicBezTo>
                  <a:cubicBezTo>
                    <a:pt x="138" y="259"/>
                    <a:pt x="132" y="274"/>
                    <a:pt x="128" y="279"/>
                  </a:cubicBezTo>
                  <a:cubicBezTo>
                    <a:pt x="124" y="283"/>
                    <a:pt x="109" y="299"/>
                    <a:pt x="98" y="300"/>
                  </a:cubicBezTo>
                  <a:cubicBezTo>
                    <a:pt x="88" y="302"/>
                    <a:pt x="72" y="306"/>
                    <a:pt x="55" y="301"/>
                  </a:cubicBezTo>
                  <a:cubicBezTo>
                    <a:pt x="38" y="297"/>
                    <a:pt x="39" y="297"/>
                    <a:pt x="35" y="296"/>
                  </a:cubicBezTo>
                  <a:cubicBezTo>
                    <a:pt x="31" y="296"/>
                    <a:pt x="23" y="297"/>
                    <a:pt x="20" y="298"/>
                  </a:cubicBezTo>
                  <a:cubicBezTo>
                    <a:pt x="16" y="300"/>
                    <a:pt x="9" y="305"/>
                    <a:pt x="7" y="315"/>
                  </a:cubicBezTo>
                  <a:cubicBezTo>
                    <a:pt x="5" y="325"/>
                    <a:pt x="8" y="357"/>
                    <a:pt x="11" y="374"/>
                  </a:cubicBezTo>
                  <a:cubicBezTo>
                    <a:pt x="15" y="391"/>
                    <a:pt x="17" y="423"/>
                    <a:pt x="21" y="468"/>
                  </a:cubicBezTo>
                  <a:cubicBezTo>
                    <a:pt x="23" y="485"/>
                    <a:pt x="23" y="485"/>
                    <a:pt x="23" y="485"/>
                  </a:cubicBezTo>
                  <a:cubicBezTo>
                    <a:pt x="117" y="496"/>
                    <a:pt x="189" y="576"/>
                    <a:pt x="189" y="672"/>
                  </a:cubicBezTo>
                  <a:cubicBezTo>
                    <a:pt x="189" y="708"/>
                    <a:pt x="180" y="741"/>
                    <a:pt x="163" y="769"/>
                  </a:cubicBezTo>
                  <a:cubicBezTo>
                    <a:pt x="178" y="776"/>
                    <a:pt x="178" y="776"/>
                    <a:pt x="178" y="776"/>
                  </a:cubicBezTo>
                  <a:cubicBezTo>
                    <a:pt x="219" y="796"/>
                    <a:pt x="247" y="810"/>
                    <a:pt x="263" y="816"/>
                  </a:cubicBezTo>
                  <a:cubicBezTo>
                    <a:pt x="280" y="822"/>
                    <a:pt x="309" y="836"/>
                    <a:pt x="316" y="843"/>
                  </a:cubicBezTo>
                  <a:cubicBezTo>
                    <a:pt x="324" y="849"/>
                    <a:pt x="324" y="858"/>
                    <a:pt x="324" y="862"/>
                  </a:cubicBezTo>
                  <a:cubicBezTo>
                    <a:pt x="324" y="866"/>
                    <a:pt x="320" y="873"/>
                    <a:pt x="318" y="876"/>
                  </a:cubicBezTo>
                  <a:cubicBezTo>
                    <a:pt x="315" y="880"/>
                    <a:pt x="316" y="879"/>
                    <a:pt x="303" y="891"/>
                  </a:cubicBezTo>
                  <a:cubicBezTo>
                    <a:pt x="290" y="903"/>
                    <a:pt x="285" y="919"/>
                    <a:pt x="281" y="928"/>
                  </a:cubicBezTo>
                  <a:cubicBezTo>
                    <a:pt x="278" y="938"/>
                    <a:pt x="283" y="959"/>
                    <a:pt x="285" y="965"/>
                  </a:cubicBezTo>
                  <a:cubicBezTo>
                    <a:pt x="287" y="970"/>
                    <a:pt x="297" y="984"/>
                    <a:pt x="301" y="987"/>
                  </a:cubicBezTo>
                  <a:cubicBezTo>
                    <a:pt x="305" y="990"/>
                    <a:pt x="319" y="999"/>
                    <a:pt x="334" y="1000"/>
                  </a:cubicBezTo>
                  <a:cubicBezTo>
                    <a:pt x="350" y="1002"/>
                    <a:pt x="370" y="994"/>
                    <a:pt x="374" y="990"/>
                  </a:cubicBezTo>
                  <a:cubicBezTo>
                    <a:pt x="379" y="985"/>
                    <a:pt x="399" y="969"/>
                    <a:pt x="402" y="948"/>
                  </a:cubicBezTo>
                  <a:cubicBezTo>
                    <a:pt x="405" y="926"/>
                    <a:pt x="412" y="919"/>
                    <a:pt x="421" y="912"/>
                  </a:cubicBezTo>
                  <a:cubicBezTo>
                    <a:pt x="430" y="905"/>
                    <a:pt x="445" y="912"/>
                    <a:pt x="453" y="918"/>
                  </a:cubicBezTo>
                  <a:cubicBezTo>
                    <a:pt x="460" y="924"/>
                    <a:pt x="479" y="936"/>
                    <a:pt x="499" y="950"/>
                  </a:cubicBezTo>
                  <a:cubicBezTo>
                    <a:pt x="518" y="963"/>
                    <a:pt x="551" y="987"/>
                    <a:pt x="558" y="993"/>
                  </a:cubicBezTo>
                  <a:cubicBezTo>
                    <a:pt x="564" y="999"/>
                    <a:pt x="574" y="1009"/>
                    <a:pt x="578" y="1011"/>
                  </a:cubicBezTo>
                  <a:cubicBezTo>
                    <a:pt x="578" y="1012"/>
                    <a:pt x="579" y="1013"/>
                    <a:pt x="581" y="1014"/>
                  </a:cubicBezTo>
                  <a:cubicBezTo>
                    <a:pt x="645" y="903"/>
                    <a:pt x="645" y="903"/>
                    <a:pt x="645" y="903"/>
                  </a:cubicBezTo>
                  <a:cubicBezTo>
                    <a:pt x="533" y="750"/>
                    <a:pt x="533" y="750"/>
                    <a:pt x="533" y="750"/>
                  </a:cubicBezTo>
                  <a:cubicBezTo>
                    <a:pt x="532" y="593"/>
                    <a:pt x="532" y="593"/>
                    <a:pt x="532" y="593"/>
                  </a:cubicBezTo>
                  <a:cubicBezTo>
                    <a:pt x="645" y="440"/>
                    <a:pt x="645" y="440"/>
                    <a:pt x="645" y="440"/>
                  </a:cubicBezTo>
                  <a:cubicBezTo>
                    <a:pt x="523" y="231"/>
                    <a:pt x="523" y="231"/>
                    <a:pt x="523" y="231"/>
                  </a:cubicBezTo>
                  <a:cubicBezTo>
                    <a:pt x="334" y="251"/>
                    <a:pt x="334" y="251"/>
                    <a:pt x="334" y="251"/>
                  </a:cubicBezTo>
                  <a:cubicBezTo>
                    <a:pt x="199" y="173"/>
                    <a:pt x="199" y="173"/>
                    <a:pt x="199" y="173"/>
                  </a:cubicBezTo>
                  <a:cubicBezTo>
                    <a:pt x="122" y="0"/>
                    <a:pt x="122" y="0"/>
                    <a:pt x="122" y="0"/>
                  </a:cubicBezTo>
                  <a:cubicBezTo>
                    <a:pt x="17" y="0"/>
                    <a:pt x="17" y="0"/>
                    <a:pt x="17" y="0"/>
                  </a:cubicBezTo>
                  <a:cubicBezTo>
                    <a:pt x="17" y="2"/>
                    <a:pt x="17" y="3"/>
                    <a:pt x="17" y="4"/>
                  </a:cubicBezTo>
                  <a:cubicBezTo>
                    <a:pt x="16" y="8"/>
                    <a:pt x="13" y="22"/>
                    <a:pt x="11" y="31"/>
                  </a:cubicBezTo>
                  <a:close/>
                </a:path>
              </a:pathLst>
            </a:custGeom>
            <a:solidFill>
              <a:srgbClr val="EB673C"/>
            </a:solidFill>
            <a:ln w="7938" cap="flat">
              <a:solidFill>
                <a:sysClr val="window" lastClr="FFFFFF"/>
              </a:solidFill>
              <a:prstDash val="solid"/>
              <a:miter lim="800000"/>
            </a:ln>
          </p:spPr>
          <p:txBody>
            <a:bodyPr vert="horz" wrap="square" lIns="91440" tIns="45720" rIns="91440" bIns="45720" numCol="1" anchor="t" anchorCtr="0" compatLnSpc="1"/>
            <a:lstStyle/>
            <a:p>
              <a:endParaRPr lang="zh-CN" altLang="en-US"/>
            </a:p>
          </p:txBody>
        </p:sp>
        <p:sp>
          <p:nvSpPr>
            <p:cNvPr id="26" name="Freeform 16"/>
            <p:cNvSpPr/>
            <p:nvPr>
              <p:custDataLst>
                <p:tags r:id="rId3"/>
              </p:custDataLst>
            </p:nvPr>
          </p:nvSpPr>
          <p:spPr bwMode="auto">
            <a:xfrm>
              <a:off x="4542505" y="3943822"/>
              <a:ext cx="2905274" cy="1447932"/>
            </a:xfrm>
            <a:custGeom>
              <a:avLst/>
              <a:gdLst>
                <a:gd name="T0" fmla="*/ 1171 w 1174"/>
                <a:gd name="T1" fmla="*/ 251 h 585"/>
                <a:gd name="T2" fmla="*/ 1151 w 1174"/>
                <a:gd name="T3" fmla="*/ 233 h 585"/>
                <a:gd name="T4" fmla="*/ 1092 w 1174"/>
                <a:gd name="T5" fmla="*/ 190 h 585"/>
                <a:gd name="T6" fmla="*/ 1046 w 1174"/>
                <a:gd name="T7" fmla="*/ 158 h 585"/>
                <a:gd name="T8" fmla="*/ 1014 w 1174"/>
                <a:gd name="T9" fmla="*/ 152 h 585"/>
                <a:gd name="T10" fmla="*/ 995 w 1174"/>
                <a:gd name="T11" fmla="*/ 188 h 585"/>
                <a:gd name="T12" fmla="*/ 967 w 1174"/>
                <a:gd name="T13" fmla="*/ 230 h 585"/>
                <a:gd name="T14" fmla="*/ 927 w 1174"/>
                <a:gd name="T15" fmla="*/ 240 h 585"/>
                <a:gd name="T16" fmla="*/ 894 w 1174"/>
                <a:gd name="T17" fmla="*/ 227 h 585"/>
                <a:gd name="T18" fmla="*/ 878 w 1174"/>
                <a:gd name="T19" fmla="*/ 205 h 585"/>
                <a:gd name="T20" fmla="*/ 874 w 1174"/>
                <a:gd name="T21" fmla="*/ 168 h 585"/>
                <a:gd name="T22" fmla="*/ 896 w 1174"/>
                <a:gd name="T23" fmla="*/ 131 h 585"/>
                <a:gd name="T24" fmla="*/ 911 w 1174"/>
                <a:gd name="T25" fmla="*/ 116 h 585"/>
                <a:gd name="T26" fmla="*/ 917 w 1174"/>
                <a:gd name="T27" fmla="*/ 102 h 585"/>
                <a:gd name="T28" fmla="*/ 909 w 1174"/>
                <a:gd name="T29" fmla="*/ 83 h 585"/>
                <a:gd name="T30" fmla="*/ 856 w 1174"/>
                <a:gd name="T31" fmla="*/ 56 h 585"/>
                <a:gd name="T32" fmla="*/ 771 w 1174"/>
                <a:gd name="T33" fmla="*/ 16 h 585"/>
                <a:gd name="T34" fmla="*/ 756 w 1174"/>
                <a:gd name="T35" fmla="*/ 9 h 585"/>
                <a:gd name="T36" fmla="*/ 594 w 1174"/>
                <a:gd name="T37" fmla="*/ 101 h 585"/>
                <a:gd name="T38" fmla="*/ 427 w 1174"/>
                <a:gd name="T39" fmla="*/ 0 h 585"/>
                <a:gd name="T40" fmla="*/ 412 w 1174"/>
                <a:gd name="T41" fmla="*/ 9 h 585"/>
                <a:gd name="T42" fmla="*/ 334 w 1174"/>
                <a:gd name="T43" fmla="*/ 61 h 585"/>
                <a:gd name="T44" fmla="*/ 283 w 1174"/>
                <a:gd name="T45" fmla="*/ 93 h 585"/>
                <a:gd name="T46" fmla="*/ 263 w 1174"/>
                <a:gd name="T47" fmla="*/ 89 h 585"/>
                <a:gd name="T48" fmla="*/ 253 w 1174"/>
                <a:gd name="T49" fmla="*/ 77 h 585"/>
                <a:gd name="T50" fmla="*/ 249 w 1174"/>
                <a:gd name="T51" fmla="*/ 57 h 585"/>
                <a:gd name="T52" fmla="*/ 228 w 1174"/>
                <a:gd name="T53" fmla="*/ 19 h 585"/>
                <a:gd name="T54" fmla="*/ 195 w 1174"/>
                <a:gd name="T55" fmla="*/ 3 h 585"/>
                <a:gd name="T56" fmla="*/ 168 w 1174"/>
                <a:gd name="T57" fmla="*/ 5 h 585"/>
                <a:gd name="T58" fmla="*/ 139 w 1174"/>
                <a:gd name="T59" fmla="*/ 26 h 585"/>
                <a:gd name="T60" fmla="*/ 127 w 1174"/>
                <a:gd name="T61" fmla="*/ 66 h 585"/>
                <a:gd name="T62" fmla="*/ 149 w 1174"/>
                <a:gd name="T63" fmla="*/ 112 h 585"/>
                <a:gd name="T64" fmla="*/ 169 w 1174"/>
                <a:gd name="T65" fmla="*/ 146 h 585"/>
                <a:gd name="T66" fmla="*/ 148 w 1174"/>
                <a:gd name="T67" fmla="*/ 170 h 585"/>
                <a:gd name="T68" fmla="*/ 97 w 1174"/>
                <a:gd name="T69" fmla="*/ 193 h 585"/>
                <a:gd name="T70" fmla="*/ 29 w 1174"/>
                <a:gd name="T71" fmla="*/ 221 h 585"/>
                <a:gd name="T72" fmla="*/ 3 w 1174"/>
                <a:gd name="T73" fmla="*/ 229 h 585"/>
                <a:gd name="T74" fmla="*/ 0 w 1174"/>
                <a:gd name="T75" fmla="*/ 230 h 585"/>
                <a:gd name="T76" fmla="*/ 72 w 1174"/>
                <a:gd name="T77" fmla="*/ 354 h 585"/>
                <a:gd name="T78" fmla="*/ 261 w 1174"/>
                <a:gd name="T79" fmla="*/ 333 h 585"/>
                <a:gd name="T80" fmla="*/ 396 w 1174"/>
                <a:gd name="T81" fmla="*/ 411 h 585"/>
                <a:gd name="T82" fmla="*/ 473 w 1174"/>
                <a:gd name="T83" fmla="*/ 585 h 585"/>
                <a:gd name="T84" fmla="*/ 716 w 1174"/>
                <a:gd name="T85" fmla="*/ 585 h 585"/>
                <a:gd name="T86" fmla="*/ 792 w 1174"/>
                <a:gd name="T87" fmla="*/ 411 h 585"/>
                <a:gd name="T88" fmla="*/ 928 w 1174"/>
                <a:gd name="T89" fmla="*/ 333 h 585"/>
                <a:gd name="T90" fmla="*/ 1117 w 1174"/>
                <a:gd name="T91" fmla="*/ 353 h 585"/>
                <a:gd name="T92" fmla="*/ 1174 w 1174"/>
                <a:gd name="T93" fmla="*/ 254 h 585"/>
                <a:gd name="T94" fmla="*/ 1171 w 1174"/>
                <a:gd name="T95" fmla="*/ 251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74" h="585">
                  <a:moveTo>
                    <a:pt x="1171" y="251"/>
                  </a:moveTo>
                  <a:cubicBezTo>
                    <a:pt x="1167" y="249"/>
                    <a:pt x="1157" y="239"/>
                    <a:pt x="1151" y="233"/>
                  </a:cubicBezTo>
                  <a:cubicBezTo>
                    <a:pt x="1144" y="227"/>
                    <a:pt x="1111" y="203"/>
                    <a:pt x="1092" y="190"/>
                  </a:cubicBezTo>
                  <a:cubicBezTo>
                    <a:pt x="1072" y="176"/>
                    <a:pt x="1053" y="164"/>
                    <a:pt x="1046" y="158"/>
                  </a:cubicBezTo>
                  <a:cubicBezTo>
                    <a:pt x="1038" y="152"/>
                    <a:pt x="1023" y="145"/>
                    <a:pt x="1014" y="152"/>
                  </a:cubicBezTo>
                  <a:cubicBezTo>
                    <a:pt x="1005" y="159"/>
                    <a:pt x="998" y="166"/>
                    <a:pt x="995" y="188"/>
                  </a:cubicBezTo>
                  <a:cubicBezTo>
                    <a:pt x="992" y="209"/>
                    <a:pt x="972" y="225"/>
                    <a:pt x="967" y="230"/>
                  </a:cubicBezTo>
                  <a:cubicBezTo>
                    <a:pt x="963" y="234"/>
                    <a:pt x="943" y="242"/>
                    <a:pt x="927" y="240"/>
                  </a:cubicBezTo>
                  <a:cubicBezTo>
                    <a:pt x="912" y="239"/>
                    <a:pt x="898" y="230"/>
                    <a:pt x="894" y="227"/>
                  </a:cubicBezTo>
                  <a:cubicBezTo>
                    <a:pt x="890" y="224"/>
                    <a:pt x="880" y="210"/>
                    <a:pt x="878" y="205"/>
                  </a:cubicBezTo>
                  <a:cubicBezTo>
                    <a:pt x="876" y="199"/>
                    <a:pt x="871" y="178"/>
                    <a:pt x="874" y="168"/>
                  </a:cubicBezTo>
                  <a:cubicBezTo>
                    <a:pt x="878" y="159"/>
                    <a:pt x="883" y="143"/>
                    <a:pt x="896" y="131"/>
                  </a:cubicBezTo>
                  <a:cubicBezTo>
                    <a:pt x="909" y="119"/>
                    <a:pt x="908" y="120"/>
                    <a:pt x="911" y="116"/>
                  </a:cubicBezTo>
                  <a:cubicBezTo>
                    <a:pt x="913" y="113"/>
                    <a:pt x="917" y="106"/>
                    <a:pt x="917" y="102"/>
                  </a:cubicBezTo>
                  <a:cubicBezTo>
                    <a:pt x="917" y="98"/>
                    <a:pt x="917" y="89"/>
                    <a:pt x="909" y="83"/>
                  </a:cubicBezTo>
                  <a:cubicBezTo>
                    <a:pt x="902" y="76"/>
                    <a:pt x="873" y="62"/>
                    <a:pt x="856" y="56"/>
                  </a:cubicBezTo>
                  <a:cubicBezTo>
                    <a:pt x="840" y="50"/>
                    <a:pt x="812" y="36"/>
                    <a:pt x="771" y="16"/>
                  </a:cubicBezTo>
                  <a:cubicBezTo>
                    <a:pt x="756" y="9"/>
                    <a:pt x="756" y="9"/>
                    <a:pt x="756" y="9"/>
                  </a:cubicBezTo>
                  <a:cubicBezTo>
                    <a:pt x="723" y="64"/>
                    <a:pt x="663" y="101"/>
                    <a:pt x="594" y="101"/>
                  </a:cubicBezTo>
                  <a:cubicBezTo>
                    <a:pt x="521" y="101"/>
                    <a:pt x="458" y="60"/>
                    <a:pt x="427" y="0"/>
                  </a:cubicBezTo>
                  <a:cubicBezTo>
                    <a:pt x="412" y="9"/>
                    <a:pt x="412" y="9"/>
                    <a:pt x="412" y="9"/>
                  </a:cubicBezTo>
                  <a:cubicBezTo>
                    <a:pt x="374" y="34"/>
                    <a:pt x="347" y="51"/>
                    <a:pt x="334" y="61"/>
                  </a:cubicBezTo>
                  <a:cubicBezTo>
                    <a:pt x="320" y="72"/>
                    <a:pt x="293" y="90"/>
                    <a:pt x="283" y="93"/>
                  </a:cubicBezTo>
                  <a:cubicBezTo>
                    <a:pt x="273" y="96"/>
                    <a:pt x="266" y="91"/>
                    <a:pt x="263" y="89"/>
                  </a:cubicBezTo>
                  <a:cubicBezTo>
                    <a:pt x="259" y="87"/>
                    <a:pt x="255" y="81"/>
                    <a:pt x="253" y="77"/>
                  </a:cubicBezTo>
                  <a:cubicBezTo>
                    <a:pt x="252" y="73"/>
                    <a:pt x="252" y="74"/>
                    <a:pt x="249" y="57"/>
                  </a:cubicBezTo>
                  <a:cubicBezTo>
                    <a:pt x="245" y="39"/>
                    <a:pt x="234" y="27"/>
                    <a:pt x="228" y="19"/>
                  </a:cubicBezTo>
                  <a:cubicBezTo>
                    <a:pt x="221" y="10"/>
                    <a:pt x="200" y="4"/>
                    <a:pt x="195" y="3"/>
                  </a:cubicBezTo>
                  <a:cubicBezTo>
                    <a:pt x="189" y="1"/>
                    <a:pt x="173" y="3"/>
                    <a:pt x="168" y="5"/>
                  </a:cubicBezTo>
                  <a:cubicBezTo>
                    <a:pt x="163" y="7"/>
                    <a:pt x="148" y="14"/>
                    <a:pt x="139" y="26"/>
                  </a:cubicBezTo>
                  <a:cubicBezTo>
                    <a:pt x="130" y="39"/>
                    <a:pt x="126" y="60"/>
                    <a:pt x="127" y="66"/>
                  </a:cubicBezTo>
                  <a:cubicBezTo>
                    <a:pt x="129" y="73"/>
                    <a:pt x="132" y="98"/>
                    <a:pt x="149" y="112"/>
                  </a:cubicBezTo>
                  <a:cubicBezTo>
                    <a:pt x="165" y="125"/>
                    <a:pt x="168" y="135"/>
                    <a:pt x="169" y="146"/>
                  </a:cubicBezTo>
                  <a:cubicBezTo>
                    <a:pt x="170" y="158"/>
                    <a:pt x="156" y="167"/>
                    <a:pt x="148" y="170"/>
                  </a:cubicBezTo>
                  <a:cubicBezTo>
                    <a:pt x="139" y="174"/>
                    <a:pt x="118" y="183"/>
                    <a:pt x="97" y="193"/>
                  </a:cubicBezTo>
                  <a:cubicBezTo>
                    <a:pt x="75" y="203"/>
                    <a:pt x="38" y="218"/>
                    <a:pt x="29" y="221"/>
                  </a:cubicBezTo>
                  <a:cubicBezTo>
                    <a:pt x="21" y="224"/>
                    <a:pt x="7" y="227"/>
                    <a:pt x="3" y="229"/>
                  </a:cubicBezTo>
                  <a:cubicBezTo>
                    <a:pt x="2" y="229"/>
                    <a:pt x="1" y="229"/>
                    <a:pt x="0" y="230"/>
                  </a:cubicBezTo>
                  <a:cubicBezTo>
                    <a:pt x="72" y="354"/>
                    <a:pt x="72" y="354"/>
                    <a:pt x="72" y="354"/>
                  </a:cubicBezTo>
                  <a:cubicBezTo>
                    <a:pt x="261" y="333"/>
                    <a:pt x="261" y="333"/>
                    <a:pt x="261" y="333"/>
                  </a:cubicBezTo>
                  <a:cubicBezTo>
                    <a:pt x="396" y="411"/>
                    <a:pt x="396" y="411"/>
                    <a:pt x="396" y="411"/>
                  </a:cubicBezTo>
                  <a:cubicBezTo>
                    <a:pt x="473" y="585"/>
                    <a:pt x="473" y="585"/>
                    <a:pt x="473" y="585"/>
                  </a:cubicBezTo>
                  <a:cubicBezTo>
                    <a:pt x="716" y="585"/>
                    <a:pt x="716" y="585"/>
                    <a:pt x="716" y="585"/>
                  </a:cubicBezTo>
                  <a:cubicBezTo>
                    <a:pt x="792" y="411"/>
                    <a:pt x="792" y="411"/>
                    <a:pt x="792" y="411"/>
                  </a:cubicBezTo>
                  <a:cubicBezTo>
                    <a:pt x="928" y="333"/>
                    <a:pt x="928" y="333"/>
                    <a:pt x="928" y="333"/>
                  </a:cubicBezTo>
                  <a:cubicBezTo>
                    <a:pt x="1117" y="353"/>
                    <a:pt x="1117" y="353"/>
                    <a:pt x="1117" y="353"/>
                  </a:cubicBezTo>
                  <a:cubicBezTo>
                    <a:pt x="1174" y="254"/>
                    <a:pt x="1174" y="254"/>
                    <a:pt x="1174" y="254"/>
                  </a:cubicBezTo>
                  <a:cubicBezTo>
                    <a:pt x="1172" y="253"/>
                    <a:pt x="1171" y="252"/>
                    <a:pt x="1171" y="251"/>
                  </a:cubicBezTo>
                  <a:close/>
                </a:path>
              </a:pathLst>
            </a:custGeom>
            <a:solidFill>
              <a:srgbClr val="A6D25F"/>
            </a:solidFill>
            <a:ln w="7938" cap="flat">
              <a:solidFill>
                <a:sysClr val="window" lastClr="FFFFFF"/>
              </a:solidFill>
              <a:prstDash val="solid"/>
              <a:miter lim="800000"/>
            </a:ln>
          </p:spPr>
          <p:txBody>
            <a:bodyPr vert="horz" wrap="square" lIns="91440" tIns="45720" rIns="91440" bIns="45720" numCol="1" anchor="t" anchorCtr="0" compatLnSpc="1"/>
            <a:lstStyle/>
            <a:p>
              <a:endParaRPr lang="zh-CN" altLang="en-US"/>
            </a:p>
          </p:txBody>
        </p:sp>
        <p:sp>
          <p:nvSpPr>
            <p:cNvPr id="27" name="Freeform 9"/>
            <p:cNvSpPr/>
            <p:nvPr>
              <p:custDataLst>
                <p:tags r:id="rId4"/>
              </p:custDataLst>
            </p:nvPr>
          </p:nvSpPr>
          <p:spPr bwMode="auto">
            <a:xfrm>
              <a:off x="5599490" y="3318635"/>
              <a:ext cx="825803" cy="825803"/>
            </a:xfrm>
            <a:custGeom>
              <a:avLst/>
              <a:gdLst>
                <a:gd name="T0" fmla="*/ 638 w 638"/>
                <a:gd name="T1" fmla="*/ 319 h 638"/>
                <a:gd name="T2" fmla="*/ 638 w 638"/>
                <a:gd name="T3" fmla="*/ 319 h 638"/>
                <a:gd name="T4" fmla="*/ 637 w 638"/>
                <a:gd name="T5" fmla="*/ 349 h 638"/>
                <a:gd name="T6" fmla="*/ 632 w 638"/>
                <a:gd name="T7" fmla="*/ 382 h 638"/>
                <a:gd name="T8" fmla="*/ 632 w 638"/>
                <a:gd name="T9" fmla="*/ 382 h 638"/>
                <a:gd name="T10" fmla="*/ 545 w 638"/>
                <a:gd name="T11" fmla="*/ 545 h 638"/>
                <a:gd name="T12" fmla="*/ 428 w 638"/>
                <a:gd name="T13" fmla="*/ 619 h 638"/>
                <a:gd name="T14" fmla="*/ 319 w 638"/>
                <a:gd name="T15" fmla="*/ 638 h 638"/>
                <a:gd name="T16" fmla="*/ 0 w 638"/>
                <a:gd name="T17" fmla="*/ 319 h 638"/>
                <a:gd name="T18" fmla="*/ 0 w 638"/>
                <a:gd name="T19" fmla="*/ 319 h 638"/>
                <a:gd name="T20" fmla="*/ 124 w 638"/>
                <a:gd name="T21" fmla="*/ 67 h 638"/>
                <a:gd name="T22" fmla="*/ 319 w 638"/>
                <a:gd name="T23" fmla="*/ 0 h 638"/>
                <a:gd name="T24" fmla="*/ 319 w 638"/>
                <a:gd name="T25" fmla="*/ 0 h 638"/>
                <a:gd name="T26" fmla="*/ 605 w 638"/>
                <a:gd name="T27" fmla="*/ 178 h 638"/>
                <a:gd name="T28" fmla="*/ 624 w 638"/>
                <a:gd name="T29" fmla="*/ 224 h 638"/>
                <a:gd name="T30" fmla="*/ 638 w 638"/>
                <a:gd name="T31" fmla="*/ 31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8" h="638">
                  <a:moveTo>
                    <a:pt x="638" y="319"/>
                  </a:moveTo>
                  <a:cubicBezTo>
                    <a:pt x="638" y="319"/>
                    <a:pt x="638" y="319"/>
                    <a:pt x="638" y="319"/>
                  </a:cubicBezTo>
                  <a:cubicBezTo>
                    <a:pt x="638" y="329"/>
                    <a:pt x="638" y="339"/>
                    <a:pt x="637" y="349"/>
                  </a:cubicBezTo>
                  <a:cubicBezTo>
                    <a:pt x="636" y="360"/>
                    <a:pt x="634" y="371"/>
                    <a:pt x="632" y="382"/>
                  </a:cubicBezTo>
                  <a:cubicBezTo>
                    <a:pt x="632" y="382"/>
                    <a:pt x="632" y="382"/>
                    <a:pt x="632" y="382"/>
                  </a:cubicBezTo>
                  <a:cubicBezTo>
                    <a:pt x="620" y="445"/>
                    <a:pt x="589" y="501"/>
                    <a:pt x="545" y="545"/>
                  </a:cubicBezTo>
                  <a:cubicBezTo>
                    <a:pt x="512" y="577"/>
                    <a:pt x="473" y="603"/>
                    <a:pt x="428" y="619"/>
                  </a:cubicBezTo>
                  <a:cubicBezTo>
                    <a:pt x="394" y="632"/>
                    <a:pt x="358" y="638"/>
                    <a:pt x="319" y="638"/>
                  </a:cubicBezTo>
                  <a:cubicBezTo>
                    <a:pt x="143" y="638"/>
                    <a:pt x="0" y="496"/>
                    <a:pt x="0" y="319"/>
                  </a:cubicBezTo>
                  <a:cubicBezTo>
                    <a:pt x="0" y="319"/>
                    <a:pt x="0" y="319"/>
                    <a:pt x="0" y="319"/>
                  </a:cubicBezTo>
                  <a:cubicBezTo>
                    <a:pt x="0" y="216"/>
                    <a:pt x="49" y="125"/>
                    <a:pt x="124" y="67"/>
                  </a:cubicBezTo>
                  <a:cubicBezTo>
                    <a:pt x="178" y="25"/>
                    <a:pt x="246" y="0"/>
                    <a:pt x="319" y="0"/>
                  </a:cubicBezTo>
                  <a:cubicBezTo>
                    <a:pt x="319" y="0"/>
                    <a:pt x="319" y="0"/>
                    <a:pt x="319" y="0"/>
                  </a:cubicBezTo>
                  <a:cubicBezTo>
                    <a:pt x="445" y="0"/>
                    <a:pt x="553" y="73"/>
                    <a:pt x="605" y="178"/>
                  </a:cubicBezTo>
                  <a:cubicBezTo>
                    <a:pt x="613" y="193"/>
                    <a:pt x="619" y="208"/>
                    <a:pt x="624" y="224"/>
                  </a:cubicBezTo>
                  <a:cubicBezTo>
                    <a:pt x="633" y="254"/>
                    <a:pt x="638" y="286"/>
                    <a:pt x="638" y="319"/>
                  </a:cubicBezTo>
                  <a:close/>
                </a:path>
              </a:pathLst>
            </a:custGeom>
            <a:noFill/>
            <a:ln w="58738" cap="flat">
              <a:solidFill>
                <a:sysClr val="window" lastClr="FFFFFF">
                  <a:lumMod val="85000"/>
                </a:sys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en-US" sz="2400"/>
            </a:p>
          </p:txBody>
        </p:sp>
      </p:grpSp>
      <p:sp>
        <p:nvSpPr>
          <p:cNvPr id="29" name="文本框 28"/>
          <p:cNvSpPr txBox="1"/>
          <p:nvPr>
            <p:custDataLst>
              <p:tags r:id="rId5"/>
            </p:custDataLst>
          </p:nvPr>
        </p:nvSpPr>
        <p:spPr>
          <a:xfrm>
            <a:off x="1033453" y="2392269"/>
            <a:ext cx="2976330" cy="626919"/>
          </a:xfrm>
          <a:prstGeom prst="rect">
            <a:avLst/>
          </a:prstGeom>
        </p:spPr>
        <p:txBody>
          <a:bodyPr wrap="square" lIns="90000" tIns="46800" rIns="90000" bIns="46800" anchor="b" anchorCtr="0"/>
          <a:lstStyle>
            <a:defPPr>
              <a:defRPr lang="zh-CN"/>
            </a:defPPr>
            <a:lvl1pPr indent="0" algn="r">
              <a:lnSpc>
                <a:spcPct val="130000"/>
              </a:lnSpc>
              <a:spcBef>
                <a:spcPts val="1200"/>
              </a:spcBef>
              <a:buFont typeface="Arial" panose="020B0604020202020204" pitchFamily="34" charset="0"/>
              <a:buNone/>
              <a:defRPr sz="2600" baseline="0">
                <a:solidFill>
                  <a:srgbClr val="6AB9D4"/>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2800" b="1" dirty="0">
                <a:latin typeface="微软雅黑" panose="020B0503020204020204" pitchFamily="34" charset="-122"/>
                <a:ea typeface="微软雅黑" panose="020B0503020204020204" pitchFamily="34" charset="-122"/>
              </a:rPr>
              <a:t>良好的同伴关系</a:t>
            </a:r>
            <a:endParaRPr lang="zh-CN" altLang="en-US" sz="2800" b="1" dirty="0">
              <a:latin typeface="微软雅黑" panose="020B0503020204020204" pitchFamily="34" charset="-122"/>
              <a:ea typeface="微软雅黑" panose="020B0503020204020204" pitchFamily="34" charset="-122"/>
            </a:endParaRPr>
          </a:p>
        </p:txBody>
      </p:sp>
      <p:sp>
        <p:nvSpPr>
          <p:cNvPr id="30" name="文本框 29"/>
          <p:cNvSpPr txBox="1"/>
          <p:nvPr>
            <p:custDataLst>
              <p:tags r:id="rId6"/>
            </p:custDataLst>
          </p:nvPr>
        </p:nvSpPr>
        <p:spPr>
          <a:xfrm>
            <a:off x="7831782" y="2362648"/>
            <a:ext cx="3326765" cy="626745"/>
          </a:xfrm>
          <a:prstGeom prst="rect">
            <a:avLst/>
          </a:prstGeom>
        </p:spPr>
        <p:txBody>
          <a:bodyPr wrap="square" anchor="b" anchorCtr="0">
            <a:noAutofit/>
          </a:bodyPr>
          <a:lstStyle>
            <a:defPPr>
              <a:defRPr lang="zh-CN"/>
            </a:defPPr>
            <a:lvl1pPr indent="0">
              <a:lnSpc>
                <a:spcPct val="130000"/>
              </a:lnSpc>
              <a:spcBef>
                <a:spcPts val="1200"/>
              </a:spcBef>
              <a:buFont typeface="Arial" panose="020B0604020202020204" pitchFamily="34" charset="0"/>
              <a:buNone/>
              <a:defRPr sz="2600" baseline="0">
                <a:solidFill>
                  <a:srgbClr val="EB673C"/>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2700" b="1" dirty="0">
                <a:latin typeface="微软雅黑" panose="020B0503020204020204" pitchFamily="34" charset="-122"/>
                <a:ea typeface="微软雅黑" panose="020B0503020204020204" pitchFamily="34" charset="-122"/>
              </a:rPr>
              <a:t>积极互动的师生关系</a:t>
            </a:r>
            <a:endParaRPr lang="zh-CN" altLang="en-US" sz="2700" b="1" dirty="0">
              <a:latin typeface="微软雅黑" panose="020B0503020204020204" pitchFamily="34" charset="-122"/>
              <a:ea typeface="微软雅黑" panose="020B0503020204020204" pitchFamily="34" charset="-122"/>
            </a:endParaRPr>
          </a:p>
        </p:txBody>
      </p:sp>
      <p:sp>
        <p:nvSpPr>
          <p:cNvPr id="32" name="文本框 31"/>
          <p:cNvSpPr txBox="1"/>
          <p:nvPr>
            <p:custDataLst>
              <p:tags r:id="rId7"/>
            </p:custDataLst>
          </p:nvPr>
        </p:nvSpPr>
        <p:spPr>
          <a:xfrm>
            <a:off x="4560551" y="5198994"/>
            <a:ext cx="2976330" cy="626919"/>
          </a:xfrm>
          <a:prstGeom prst="rect">
            <a:avLst/>
          </a:prstGeom>
        </p:spPr>
        <p:txBody>
          <a:bodyPr wrap="square" anchor="b" anchorCtr="0">
            <a:noAutofit/>
          </a:bodyPr>
          <a:lstStyle>
            <a:defPPr>
              <a:defRPr lang="zh-CN"/>
            </a:defPPr>
            <a:lvl1pPr indent="0">
              <a:lnSpc>
                <a:spcPct val="130000"/>
              </a:lnSpc>
              <a:spcBef>
                <a:spcPts val="1200"/>
              </a:spcBef>
              <a:buFont typeface="Arial" panose="020B0604020202020204" pitchFamily="34" charset="0"/>
              <a:buNone/>
              <a:defRPr sz="2600" baseline="0">
                <a:solidFill>
                  <a:srgbClr val="A6D25F"/>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2800" b="1" dirty="0">
                <a:latin typeface="微软雅黑" panose="020B0503020204020204" pitchFamily="34" charset="-122"/>
                <a:ea typeface="微软雅黑" panose="020B0503020204020204" pitchFamily="34" charset="-122"/>
              </a:rPr>
              <a:t>良好的班级氛围</a:t>
            </a:r>
            <a:endParaRPr lang="zh-CN" altLang="en-US" sz="2800" b="1" dirty="0">
              <a:latin typeface="微软雅黑" panose="020B0503020204020204" pitchFamily="34" charset="-122"/>
              <a:ea typeface="微软雅黑" panose="020B0503020204020204" pitchFamily="34"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787384" y="210793"/>
            <a:ext cx="4297680" cy="645160"/>
          </a:xfrm>
          <a:prstGeom prst="rect">
            <a:avLst/>
          </a:prstGeom>
        </p:spPr>
        <p:txBody>
          <a:bodyPr wrap="none">
            <a:spAutoFit/>
          </a:bodyPr>
          <a:lstStyle/>
          <a:p>
            <a:pPr lvl="0"/>
            <a:r>
              <a:rPr lang="zh-CN" altLang="en-US" sz="36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鼓励积极的班级行为</a:t>
            </a:r>
            <a:endParaRPr lang="zh-CN" altLang="en-US" sz="36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5" name="AutoShape 5"/>
          <p:cNvSpPr>
            <a:spLocks noChangeArrowheads="1"/>
          </p:cNvSpPr>
          <p:nvPr/>
        </p:nvSpPr>
        <p:spPr bwMode="gray">
          <a:xfrm>
            <a:off x="894080" y="1612900"/>
            <a:ext cx="10613390" cy="4100830"/>
          </a:xfrm>
          <a:prstGeom prst="roundRect">
            <a:avLst>
              <a:gd name="adj" fmla="val 14810"/>
            </a:avLst>
          </a:prstGeom>
          <a:noFill/>
          <a:ln w="57150" cmpd="sng" algn="ctr">
            <a:solidFill>
              <a:schemeClr val="bg1">
                <a:lumMod val="75000"/>
              </a:schemeClr>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1930"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nvGrpSpPr>
          <p:cNvPr id="39" name="组合 38"/>
          <p:cNvGrpSpPr/>
          <p:nvPr/>
        </p:nvGrpSpPr>
        <p:grpSpPr>
          <a:xfrm>
            <a:off x="2334260" y="1835785"/>
            <a:ext cx="4777740" cy="662305"/>
            <a:chOff x="5737547" y="1428218"/>
            <a:chExt cx="4176464" cy="662235"/>
          </a:xfrm>
        </p:grpSpPr>
        <p:sp>
          <p:nvSpPr>
            <p:cNvPr id="40" name="圆角矩形 39"/>
            <p:cNvSpPr/>
            <p:nvPr/>
          </p:nvSpPr>
          <p:spPr>
            <a:xfrm>
              <a:off x="5737547" y="1428218"/>
              <a:ext cx="4176464" cy="662235"/>
            </a:xfrm>
            <a:prstGeom prst="roundRect">
              <a:avLst>
                <a:gd name="adj" fmla="val 30951"/>
              </a:avLst>
            </a:prstGeom>
            <a:solidFill>
              <a:srgbClr val="0E647C"/>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sp>
          <p:nvSpPr>
            <p:cNvPr id="41" name="圆角矩形 40"/>
            <p:cNvSpPr/>
            <p:nvPr/>
          </p:nvSpPr>
          <p:spPr>
            <a:xfrm>
              <a:off x="5809555" y="1491609"/>
              <a:ext cx="4032448" cy="535452"/>
            </a:xfrm>
            <a:prstGeom prst="roundRect">
              <a:avLst>
                <a:gd name="adj" fmla="val 30951"/>
              </a:avLst>
            </a:prstGeom>
            <a:blipFill>
              <a:blip r:embed="rId1"/>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grpSp>
      <p:sp>
        <p:nvSpPr>
          <p:cNvPr id="42" name="TextBox 26"/>
          <p:cNvSpPr txBox="1"/>
          <p:nvPr/>
        </p:nvSpPr>
        <p:spPr>
          <a:xfrm>
            <a:off x="2832735" y="1961515"/>
            <a:ext cx="5234940" cy="368935"/>
          </a:xfrm>
          <a:prstGeom prst="rect">
            <a:avLst/>
          </a:prstGeom>
          <a:noFill/>
        </p:spPr>
        <p:txBody>
          <a:bodyPr wrap="square" lIns="0" tIns="0" rIns="0" b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2400" b="1" dirty="0">
                <a:solidFill>
                  <a:srgbClr val="0E647C"/>
                </a:solidFill>
                <a:latin typeface="微软雅黑" panose="020B0503020204020204" pitchFamily="34" charset="-122"/>
                <a:ea typeface="微软雅黑" panose="020B0503020204020204" pitchFamily="34" charset="-122"/>
              </a:rPr>
              <a:t>表扬学生展现出的共情行为</a:t>
            </a:r>
            <a:endParaRPr lang="zh-CN" altLang="en-US" sz="2400" b="1" dirty="0">
              <a:solidFill>
                <a:srgbClr val="0E647C"/>
              </a:solidFill>
              <a:latin typeface="微软雅黑" panose="020B0503020204020204" pitchFamily="34" charset="-122"/>
              <a:ea typeface="微软雅黑" panose="020B0503020204020204" pitchFamily="34" charset="-122"/>
            </a:endParaRPr>
          </a:p>
        </p:txBody>
      </p:sp>
      <p:grpSp>
        <p:nvGrpSpPr>
          <p:cNvPr id="43" name="组合 42"/>
          <p:cNvGrpSpPr/>
          <p:nvPr/>
        </p:nvGrpSpPr>
        <p:grpSpPr>
          <a:xfrm>
            <a:off x="3125741" y="2835509"/>
            <a:ext cx="7388343" cy="830997"/>
            <a:chOff x="5737547" y="1428218"/>
            <a:chExt cx="4176464" cy="662235"/>
          </a:xfrm>
        </p:grpSpPr>
        <p:sp>
          <p:nvSpPr>
            <p:cNvPr id="44" name="圆角矩形 43"/>
            <p:cNvSpPr/>
            <p:nvPr/>
          </p:nvSpPr>
          <p:spPr>
            <a:xfrm>
              <a:off x="5737547" y="1428218"/>
              <a:ext cx="4176464" cy="662235"/>
            </a:xfrm>
            <a:prstGeom prst="roundRect">
              <a:avLst>
                <a:gd name="adj" fmla="val 30951"/>
              </a:avLst>
            </a:prstGeom>
            <a:solidFill>
              <a:srgbClr val="2DB2A4"/>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sp>
          <p:nvSpPr>
            <p:cNvPr id="45" name="圆角矩形 44"/>
            <p:cNvSpPr/>
            <p:nvPr/>
          </p:nvSpPr>
          <p:spPr>
            <a:xfrm>
              <a:off x="5809555" y="1491609"/>
              <a:ext cx="4032448" cy="535452"/>
            </a:xfrm>
            <a:prstGeom prst="roundRect">
              <a:avLst>
                <a:gd name="adj" fmla="val 30951"/>
              </a:avLst>
            </a:prstGeom>
            <a:blipFill>
              <a:blip r:embed="rId1"/>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grpSp>
      <p:sp>
        <p:nvSpPr>
          <p:cNvPr id="46" name="TextBox 30"/>
          <p:cNvSpPr txBox="1"/>
          <p:nvPr/>
        </p:nvSpPr>
        <p:spPr>
          <a:xfrm>
            <a:off x="3340735" y="3049905"/>
            <a:ext cx="6943725" cy="368935"/>
          </a:xfrm>
          <a:prstGeom prst="rect">
            <a:avLst/>
          </a:prstGeom>
          <a:noFill/>
        </p:spPr>
        <p:txBody>
          <a:bodyPr wrap="square" lIns="0" tIns="0" rIns="0" b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2400" b="1" dirty="0">
                <a:solidFill>
                  <a:srgbClr val="00BAAF"/>
                </a:solidFill>
                <a:latin typeface="微软雅黑" panose="020B0503020204020204" pitchFamily="34" charset="-122"/>
                <a:ea typeface="微软雅黑" panose="020B0503020204020204" pitchFamily="34" charset="-122"/>
              </a:rPr>
              <a:t>鼓励班级亲社会行为，</a:t>
            </a:r>
            <a:r>
              <a:rPr lang="zh-CN" altLang="en-US" sz="2000" dirty="0">
                <a:solidFill>
                  <a:srgbClr val="00BAAF"/>
                </a:solidFill>
                <a:latin typeface="微软雅黑" panose="020B0503020204020204" pitchFamily="34" charset="-122"/>
                <a:ea typeface="微软雅黑" panose="020B0503020204020204" pitchFamily="34" charset="-122"/>
              </a:rPr>
              <a:t>如分享、关怀、宽容、互助等行为</a:t>
            </a:r>
            <a:endParaRPr lang="zh-CN" altLang="en-US" sz="2000" dirty="0">
              <a:solidFill>
                <a:srgbClr val="00BAAF"/>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3153410" y="4067810"/>
            <a:ext cx="5066665" cy="706755"/>
            <a:chOff x="5737547" y="1428218"/>
            <a:chExt cx="4176464" cy="662235"/>
          </a:xfrm>
        </p:grpSpPr>
        <p:sp>
          <p:nvSpPr>
            <p:cNvPr id="48" name="圆角矩形 47"/>
            <p:cNvSpPr/>
            <p:nvPr/>
          </p:nvSpPr>
          <p:spPr>
            <a:xfrm>
              <a:off x="5737547" y="1428218"/>
              <a:ext cx="4176464" cy="662235"/>
            </a:xfrm>
            <a:prstGeom prst="roundRect">
              <a:avLst>
                <a:gd name="adj" fmla="val 30951"/>
              </a:avLst>
            </a:prstGeom>
            <a:solidFill>
              <a:srgbClr val="F77A08"/>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sp>
          <p:nvSpPr>
            <p:cNvPr id="49" name="圆角矩形 48"/>
            <p:cNvSpPr/>
            <p:nvPr/>
          </p:nvSpPr>
          <p:spPr>
            <a:xfrm>
              <a:off x="5809555" y="1491609"/>
              <a:ext cx="4032448" cy="535452"/>
            </a:xfrm>
            <a:prstGeom prst="roundRect">
              <a:avLst>
                <a:gd name="adj" fmla="val 30951"/>
              </a:avLst>
            </a:prstGeom>
            <a:blipFill>
              <a:blip r:embed="rId1"/>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grpSp>
      <p:sp>
        <p:nvSpPr>
          <p:cNvPr id="50" name="TextBox 34"/>
          <p:cNvSpPr txBox="1"/>
          <p:nvPr/>
        </p:nvSpPr>
        <p:spPr>
          <a:xfrm>
            <a:off x="3791628" y="4209331"/>
            <a:ext cx="6714011" cy="368935"/>
          </a:xfrm>
          <a:prstGeom prst="rect">
            <a:avLst/>
          </a:prstGeom>
          <a:noFill/>
        </p:spPr>
        <p:txBody>
          <a:bodyPr wrap="square" lIns="0" tIns="0" rIns="0" b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2400" b="1" dirty="0">
                <a:solidFill>
                  <a:srgbClr val="F77A08"/>
                </a:solidFill>
                <a:latin typeface="微软雅黑" panose="020B0503020204020204" pitchFamily="34" charset="-122"/>
                <a:ea typeface="微软雅黑" panose="020B0503020204020204" pitchFamily="34" charset="-122"/>
              </a:rPr>
              <a:t>鼓励民主性讨论，减少偏见</a:t>
            </a:r>
            <a:endParaRPr lang="zh-CN" altLang="en-US" sz="2400" b="1" dirty="0">
              <a:solidFill>
                <a:srgbClr val="F77A08"/>
              </a:solidFill>
              <a:latin typeface="微软雅黑" panose="020B0503020204020204" pitchFamily="34" charset="-122"/>
              <a:ea typeface="微软雅黑" panose="020B0503020204020204" pitchFamily="34" charset="-122"/>
            </a:endParaRPr>
          </a:p>
        </p:txBody>
      </p:sp>
      <p:grpSp>
        <p:nvGrpSpPr>
          <p:cNvPr id="51" name="组合 50"/>
          <p:cNvGrpSpPr/>
          <p:nvPr/>
        </p:nvGrpSpPr>
        <p:grpSpPr>
          <a:xfrm>
            <a:off x="2404745" y="4932680"/>
            <a:ext cx="5833110" cy="746760"/>
            <a:chOff x="5737547" y="1428218"/>
            <a:chExt cx="4176464" cy="662235"/>
          </a:xfrm>
        </p:grpSpPr>
        <p:sp>
          <p:nvSpPr>
            <p:cNvPr id="52" name="圆角矩形 51"/>
            <p:cNvSpPr/>
            <p:nvPr/>
          </p:nvSpPr>
          <p:spPr>
            <a:xfrm>
              <a:off x="5737547" y="1428218"/>
              <a:ext cx="4176464" cy="662235"/>
            </a:xfrm>
            <a:prstGeom prst="roundRect">
              <a:avLst>
                <a:gd name="adj" fmla="val 30951"/>
              </a:avLst>
            </a:prstGeom>
            <a:solidFill>
              <a:srgbClr val="CDC6D7"/>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sp>
          <p:nvSpPr>
            <p:cNvPr id="53" name="圆角矩形 52"/>
            <p:cNvSpPr/>
            <p:nvPr/>
          </p:nvSpPr>
          <p:spPr>
            <a:xfrm>
              <a:off x="5809555" y="1491609"/>
              <a:ext cx="4032448" cy="535452"/>
            </a:xfrm>
            <a:prstGeom prst="roundRect">
              <a:avLst>
                <a:gd name="adj" fmla="val 30951"/>
              </a:avLst>
            </a:prstGeom>
            <a:blipFill>
              <a:blip r:embed="rId1"/>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grpSp>
      <p:sp>
        <p:nvSpPr>
          <p:cNvPr id="54" name="TextBox 26"/>
          <p:cNvSpPr txBox="1"/>
          <p:nvPr/>
        </p:nvSpPr>
        <p:spPr>
          <a:xfrm>
            <a:off x="2730123" y="5130582"/>
            <a:ext cx="6351446" cy="368935"/>
          </a:xfrm>
          <a:prstGeom prst="rect">
            <a:avLst/>
          </a:prstGeom>
          <a:noFill/>
        </p:spPr>
        <p:txBody>
          <a:bodyPr wrap="square" lIns="0" tIns="0" rIns="0" b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zh-CN" altLang="en-US" sz="2400" b="1" dirty="0">
                <a:solidFill>
                  <a:srgbClr val="6F97E5"/>
                </a:solidFill>
                <a:latin typeface="微软雅黑" panose="020B0503020204020204" pitchFamily="34" charset="-122"/>
                <a:ea typeface="微软雅黑" panose="020B0503020204020204" pitchFamily="34" charset="-122"/>
              </a:rPr>
              <a:t>表扬真诚与积极沟通的问题解决方式</a:t>
            </a:r>
            <a:endParaRPr lang="zh-CN" altLang="en-US" sz="2400" b="1" dirty="0">
              <a:solidFill>
                <a:srgbClr val="6F97E5"/>
              </a:solidFill>
              <a:latin typeface="微软雅黑" panose="020B0503020204020204" pitchFamily="34" charset="-122"/>
              <a:ea typeface="微软雅黑" panose="020B0503020204020204" pitchFamily="34" charset="-122"/>
            </a:endParaRPr>
          </a:p>
        </p:txBody>
      </p:sp>
      <p:grpSp>
        <p:nvGrpSpPr>
          <p:cNvPr id="55" name="组合 54"/>
          <p:cNvGrpSpPr/>
          <p:nvPr/>
        </p:nvGrpSpPr>
        <p:grpSpPr>
          <a:xfrm rot="16200000">
            <a:off x="519655" y="2853712"/>
            <a:ext cx="2202638" cy="2342999"/>
            <a:chOff x="2785219" y="1704380"/>
            <a:chExt cx="2202638" cy="2342999"/>
          </a:xfrm>
        </p:grpSpPr>
        <p:grpSp>
          <p:nvGrpSpPr>
            <p:cNvPr id="56" name="组合 55"/>
            <p:cNvGrpSpPr/>
            <p:nvPr/>
          </p:nvGrpSpPr>
          <p:grpSpPr>
            <a:xfrm>
              <a:off x="2785219" y="1704380"/>
              <a:ext cx="2202638" cy="2342999"/>
              <a:chOff x="2785219" y="1704380"/>
              <a:chExt cx="2202638" cy="2342999"/>
            </a:xfrm>
            <a:solidFill>
              <a:srgbClr val="0070C0"/>
            </a:solidFill>
            <a:effectLst>
              <a:outerShdw blurRad="444500" dist="88900" dir="2700000" algn="tl" rotWithShape="0">
                <a:prstClr val="black">
                  <a:alpha val="40000"/>
                </a:prstClr>
              </a:outerShdw>
            </a:effectLst>
          </p:grpSpPr>
          <p:sp>
            <p:nvSpPr>
              <p:cNvPr id="90" name="椭圆 89"/>
              <p:cNvSpPr/>
              <p:nvPr/>
            </p:nvSpPr>
            <p:spPr>
              <a:xfrm>
                <a:off x="2785219" y="1704380"/>
                <a:ext cx="2202638" cy="2202638"/>
              </a:xfrm>
              <a:prstGeom prst="ellipse">
                <a:avLst/>
              </a:prstGeom>
              <a:solidFill>
                <a:srgbClr val="2DB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sp>
            <p:nvSpPr>
              <p:cNvPr id="91" name="等腰三角形 81"/>
              <p:cNvSpPr/>
              <p:nvPr/>
            </p:nvSpPr>
            <p:spPr>
              <a:xfrm flipV="1">
                <a:off x="3747194" y="3869875"/>
                <a:ext cx="278687" cy="177504"/>
              </a:xfrm>
              <a:prstGeom prst="triangle">
                <a:avLst/>
              </a:prstGeom>
              <a:solidFill>
                <a:srgbClr val="2DB2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grpSp>
        <p:grpSp>
          <p:nvGrpSpPr>
            <p:cNvPr id="57" name="组合 56"/>
            <p:cNvGrpSpPr/>
            <p:nvPr/>
          </p:nvGrpSpPr>
          <p:grpSpPr>
            <a:xfrm>
              <a:off x="2907211" y="1834146"/>
              <a:ext cx="1958654" cy="2083467"/>
              <a:chOff x="2785219" y="1704380"/>
              <a:chExt cx="2202638" cy="2342999"/>
            </a:xfrm>
            <a:blipFill>
              <a:blip r:embed="rId1"/>
              <a:stretch>
                <a:fillRect l="-167158" t="-31921" r="-198372" b="-151558"/>
              </a:stretch>
            </a:blipFill>
            <a:effectLst>
              <a:outerShdw blurRad="50800" dist="38100" dir="2700000" algn="tl" rotWithShape="0">
                <a:prstClr val="black">
                  <a:alpha val="40000"/>
                </a:prstClr>
              </a:outerShdw>
            </a:effectLst>
          </p:grpSpPr>
          <p:sp>
            <p:nvSpPr>
              <p:cNvPr id="58" name="椭圆 57"/>
              <p:cNvSpPr/>
              <p:nvPr/>
            </p:nvSpPr>
            <p:spPr>
              <a:xfrm>
                <a:off x="2785219" y="1704380"/>
                <a:ext cx="2202638" cy="22026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sp>
            <p:nvSpPr>
              <p:cNvPr id="89" name="等腰三角形 79"/>
              <p:cNvSpPr/>
              <p:nvPr/>
            </p:nvSpPr>
            <p:spPr>
              <a:xfrm flipV="1">
                <a:off x="3747194" y="3869875"/>
                <a:ext cx="278687" cy="17750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grpSp>
      </p:grpSp>
      <p:sp>
        <p:nvSpPr>
          <p:cNvPr id="92" name="TextBox 28"/>
          <p:cNvSpPr txBox="1"/>
          <p:nvPr/>
        </p:nvSpPr>
        <p:spPr>
          <a:xfrm>
            <a:off x="549440" y="3594324"/>
            <a:ext cx="1968661" cy="861695"/>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2800" dirty="0">
                <a:solidFill>
                  <a:schemeClr val="tx1"/>
                </a:solidFill>
              </a:rPr>
              <a:t>积极的</a:t>
            </a:r>
            <a:endParaRPr lang="zh-CN" altLang="en-US" sz="2800" dirty="0">
              <a:solidFill>
                <a:schemeClr val="tx1"/>
              </a:solidFill>
            </a:endParaRPr>
          </a:p>
          <a:p>
            <a:r>
              <a:rPr lang="zh-CN" altLang="en-US" sz="2800" dirty="0">
                <a:solidFill>
                  <a:schemeClr val="tx1"/>
                </a:solidFill>
              </a:rPr>
              <a:t>班级行为</a:t>
            </a:r>
            <a:endParaRPr lang="zh-CN" altLang="en-US" sz="2800" dirty="0">
              <a:solidFill>
                <a:schemeClr val="tx1"/>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a:t>教育学生：学会控制自己的情绪</a:t>
            </a:r>
            <a:endParaRPr kumimoji="1" lang="zh-CN" altLang="en-US" dirty="0"/>
          </a:p>
        </p:txBody>
      </p:sp>
      <p:sp>
        <p:nvSpPr>
          <p:cNvPr id="4" name="文本框 3"/>
          <p:cNvSpPr txBox="1"/>
          <p:nvPr/>
        </p:nvSpPr>
        <p:spPr>
          <a:xfrm>
            <a:off x="1198245" y="1624965"/>
            <a:ext cx="10144125" cy="3969385"/>
          </a:xfrm>
          <a:prstGeom prst="rect">
            <a:avLst/>
          </a:prstGeom>
          <a:noFill/>
        </p:spPr>
        <p:txBody>
          <a:bodyPr wrap="square" rtlCol="0">
            <a:spAutoFit/>
          </a:bodyPr>
          <a:lstStyle/>
          <a:p>
            <a:pPr>
              <a:lnSpc>
                <a:spcPct val="150000"/>
              </a:lnSpc>
            </a:pPr>
            <a:r>
              <a:rPr lang="zh-CN" altLang="en-US" sz="2000" b="1" dirty="0">
                <a:latin typeface="Wingdings 2" panose="05020102010507070707" charset="0"/>
                <a:ea typeface="微软雅黑" panose="020B0503020204020204" pitchFamily="34" charset="-122"/>
                <a:cs typeface="Wingdings 2" panose="05020102010507070707" charset="0"/>
              </a:rPr>
              <a:t>¤</a:t>
            </a:r>
            <a:r>
              <a:rPr lang="en-US" altLang="zh-CN" sz="2000" b="1" dirty="0">
                <a:latin typeface="Wingdings 2" panose="05020102010507070707" charset="0"/>
                <a:ea typeface="微软雅黑" panose="020B0503020204020204" pitchFamily="34" charset="-122"/>
                <a:cs typeface="Wingdings 2" panose="05020102010507070707" charset="0"/>
              </a:rPr>
              <a:t> </a:t>
            </a:r>
            <a:r>
              <a:rPr lang="zh-CN" altLang="en-US" sz="2000" b="1" dirty="0">
                <a:latin typeface="微软雅黑" panose="020B0503020204020204" pitchFamily="34" charset="-122"/>
                <a:ea typeface="微软雅黑" panose="020B0503020204020204" pitchFamily="34" charset="-122"/>
              </a:rPr>
              <a:t>留意身体“警报信号”。</a:t>
            </a:r>
            <a:r>
              <a:rPr lang="zh-CN" altLang="en-US" sz="2000" dirty="0">
                <a:latin typeface="微软雅黑" panose="020B0503020204020204" pitchFamily="34" charset="-122"/>
                <a:ea typeface="微软雅黑" panose="020B0503020204020204" pitchFamily="34" charset="-122"/>
              </a:rPr>
              <a:t>察觉到自己产生</a:t>
            </a:r>
            <a:r>
              <a:rPr lang="zh-CN" altLang="en-US" sz="2000" b="1" dirty="0">
                <a:solidFill>
                  <a:schemeClr val="accent1"/>
                </a:solidFill>
                <a:latin typeface="微软雅黑" panose="020B0503020204020204" pitchFamily="34" charset="-122"/>
                <a:ea typeface="微软雅黑" panose="020B0503020204020204" pitchFamily="34" charset="-122"/>
              </a:rPr>
              <a:t>伤心、愤怒、沮丧等情绪</a:t>
            </a:r>
            <a:r>
              <a:rPr lang="zh-CN" altLang="en-US" sz="2000" dirty="0">
                <a:latin typeface="微软雅黑" panose="020B0503020204020204" pitchFamily="34" charset="-122"/>
                <a:ea typeface="微软雅黑" panose="020B0503020204020204" pitchFamily="34" charset="-122"/>
              </a:rPr>
              <a:t>，同时出现</a:t>
            </a:r>
            <a:r>
              <a:rPr lang="zh-CN" altLang="en-US" sz="2000" b="1" dirty="0">
                <a:solidFill>
                  <a:schemeClr val="accent1"/>
                </a:solidFill>
                <a:latin typeface="微软雅黑" panose="020B0503020204020204" pitchFamily="34" charset="-122"/>
                <a:ea typeface="微软雅黑" panose="020B0503020204020204" pitchFamily="34" charset="-122"/>
              </a:rPr>
              <a:t>心跳加</a:t>
            </a:r>
            <a:endParaRPr lang="zh-CN" altLang="en-US" sz="20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2000" b="1" dirty="0">
                <a:solidFill>
                  <a:schemeClr val="accent1"/>
                </a:solidFill>
                <a:latin typeface="微软雅黑" panose="020B0503020204020204" pitchFamily="34" charset="-122"/>
                <a:ea typeface="微软雅黑" panose="020B0503020204020204" pitchFamily="34" charset="-122"/>
              </a:rPr>
              <a:t> </a:t>
            </a:r>
            <a:r>
              <a:rPr lang="en-US" altLang="zh-CN" sz="2000" b="1" dirty="0">
                <a:solidFill>
                  <a:schemeClr val="accent1"/>
                </a:solidFill>
                <a:latin typeface="微软雅黑" panose="020B0503020204020204" pitchFamily="34" charset="-122"/>
                <a:ea typeface="微软雅黑" panose="020B0503020204020204" pitchFamily="34" charset="-122"/>
              </a:rPr>
              <a:t>      </a:t>
            </a:r>
            <a:r>
              <a:rPr lang="zh-CN" altLang="en-US" sz="2000" b="1" dirty="0">
                <a:solidFill>
                  <a:schemeClr val="accent1"/>
                </a:solidFill>
                <a:latin typeface="微软雅黑" panose="020B0503020204020204" pitchFamily="34" charset="-122"/>
                <a:ea typeface="微软雅黑" panose="020B0503020204020204" pitchFamily="34" charset="-122"/>
              </a:rPr>
              <a:t>速、呼吸不畅、身体紧张</a:t>
            </a:r>
            <a:r>
              <a:rPr lang="zh-CN" altLang="en-US" sz="2000" dirty="0">
                <a:latin typeface="微软雅黑" panose="020B0503020204020204" pitchFamily="34" charset="-122"/>
                <a:ea typeface="微软雅黑" panose="020B0503020204020204" pitchFamily="34" charset="-122"/>
              </a:rPr>
              <a:t>等“警报信号”。</a:t>
            </a:r>
            <a:endParaRPr lang="en-US" altLang="zh-CN" sz="2000" dirty="0">
              <a:latin typeface="微软雅黑" panose="020B0503020204020204" pitchFamily="34" charset="-122"/>
              <a:ea typeface="微软雅黑" panose="020B0503020204020204" pitchFamily="34" charset="-122"/>
            </a:endParaRPr>
          </a:p>
          <a:p>
            <a:pPr>
              <a:lnSpc>
                <a:spcPct val="150000"/>
              </a:lnSpc>
            </a:pPr>
            <a:endParaRPr lang="en-US" altLang="zh-CN" sz="1400" dirty="0">
              <a:latin typeface="微软雅黑" panose="020B0503020204020204" pitchFamily="34" charset="-122"/>
              <a:ea typeface="微软雅黑" panose="020B0503020204020204" pitchFamily="34" charset="-122"/>
            </a:endParaRPr>
          </a:p>
          <a:p>
            <a:pPr>
              <a:lnSpc>
                <a:spcPct val="150000"/>
              </a:lnSpc>
            </a:pPr>
            <a:r>
              <a:rPr lang="zh-CN" altLang="en-US" sz="2000" b="1" dirty="0">
                <a:latin typeface="Wingdings 2" panose="05020102010507070707" charset="0"/>
                <a:ea typeface="微软雅黑" panose="020B0503020204020204" pitchFamily="34" charset="-122"/>
                <a:cs typeface="Wingdings 2" panose="05020102010507070707" charset="0"/>
                <a:sym typeface="+mn-ea"/>
              </a:rPr>
              <a:t>¤</a:t>
            </a:r>
            <a:r>
              <a:rPr lang="en-US" altLang="zh-CN" sz="2000" b="1" dirty="0">
                <a:latin typeface="Wingdings 2" panose="05020102010507070707" charset="0"/>
                <a:ea typeface="微软雅黑" panose="020B0503020204020204" pitchFamily="34" charset="-122"/>
                <a:cs typeface="Wingdings 2" panose="05020102010507070707" charset="0"/>
                <a:sym typeface="+mn-ea"/>
              </a:rPr>
              <a:t> </a:t>
            </a:r>
            <a:r>
              <a:rPr lang="zh-CN" altLang="en-US" sz="2000" b="1" dirty="0">
                <a:latin typeface="微软雅黑" panose="020B0503020204020204" pitchFamily="34" charset="-122"/>
                <a:ea typeface="微软雅黑" panose="020B0503020204020204" pitchFamily="34" charset="-122"/>
              </a:rPr>
              <a:t>离开“坏”情绪。</a:t>
            </a:r>
            <a:r>
              <a:rPr lang="zh-CN" altLang="en-US" sz="2000" dirty="0">
                <a:latin typeface="微软雅黑" panose="020B0503020204020204" pitchFamily="34" charset="-122"/>
                <a:ea typeface="微软雅黑" panose="020B0503020204020204" pitchFamily="34" charset="-122"/>
              </a:rPr>
              <a:t>提醒自己冷静，如</a:t>
            </a:r>
            <a:r>
              <a:rPr lang="zh-CN" altLang="en-US" sz="2000" b="1" dirty="0">
                <a:solidFill>
                  <a:schemeClr val="accent1"/>
                </a:solidFill>
                <a:latin typeface="微软雅黑" panose="020B0503020204020204" pitchFamily="34" charset="-122"/>
                <a:ea typeface="微软雅黑" panose="020B0503020204020204" pitchFamily="34" charset="-122"/>
              </a:rPr>
              <a:t>深呼吸、到安静地方待一会儿</a:t>
            </a:r>
            <a:r>
              <a:rPr lang="zh-CN" altLang="en-US" sz="2000" dirty="0">
                <a:latin typeface="微软雅黑" panose="020B0503020204020204" pitchFamily="34" charset="-122"/>
                <a:ea typeface="微软雅黑" panose="020B0503020204020204" pitchFamily="34" charset="-122"/>
              </a:rPr>
              <a:t>，通过</a:t>
            </a:r>
            <a:r>
              <a:rPr lang="zh-CN" altLang="en-US" sz="2000" b="1" dirty="0">
                <a:solidFill>
                  <a:schemeClr val="accent1"/>
                </a:solidFill>
                <a:latin typeface="微软雅黑" panose="020B0503020204020204" pitchFamily="34" charset="-122"/>
                <a:ea typeface="微软雅黑" panose="020B0503020204020204" pitchFamily="34" charset="-122"/>
              </a:rPr>
              <a:t>听音乐、与</a:t>
            </a:r>
            <a:endParaRPr lang="zh-CN" altLang="en-US" sz="20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2000" b="1" dirty="0">
                <a:solidFill>
                  <a:schemeClr val="accent1"/>
                </a:solidFill>
                <a:latin typeface="微软雅黑" panose="020B0503020204020204" pitchFamily="34" charset="-122"/>
                <a:ea typeface="微软雅黑" panose="020B0503020204020204" pitchFamily="34" charset="-122"/>
              </a:rPr>
              <a:t> </a:t>
            </a:r>
            <a:r>
              <a:rPr lang="en-US" altLang="zh-CN" sz="2000" b="1" dirty="0">
                <a:solidFill>
                  <a:schemeClr val="accent1"/>
                </a:solidFill>
                <a:latin typeface="微软雅黑" panose="020B0503020204020204" pitchFamily="34" charset="-122"/>
                <a:ea typeface="微软雅黑" panose="020B0503020204020204" pitchFamily="34" charset="-122"/>
              </a:rPr>
              <a:t>     </a:t>
            </a:r>
            <a:r>
              <a:rPr lang="zh-CN" altLang="en-US" sz="2000" b="1" dirty="0">
                <a:solidFill>
                  <a:schemeClr val="accent1"/>
                </a:solidFill>
                <a:latin typeface="微软雅黑" panose="020B0503020204020204" pitchFamily="34" charset="-122"/>
                <a:ea typeface="微软雅黑" panose="020B0503020204020204" pitchFamily="34" charset="-122"/>
              </a:rPr>
              <a:t>人倾诉等方式分散注意力</a:t>
            </a:r>
            <a:r>
              <a:rPr lang="zh-CN" altLang="en-US" sz="2000" dirty="0">
                <a:latin typeface="微软雅黑" panose="020B0503020204020204" pitchFamily="34" charset="-122"/>
                <a:ea typeface="微软雅黑" panose="020B0503020204020204" pitchFamily="34" charset="-122"/>
              </a:rPr>
              <a:t>。</a:t>
            </a:r>
            <a:endParaRPr lang="en-US" altLang="zh-CN" sz="2000" dirty="0">
              <a:latin typeface="微软雅黑" panose="020B0503020204020204" pitchFamily="34" charset="-122"/>
              <a:ea typeface="微软雅黑" panose="020B0503020204020204" pitchFamily="34" charset="-122"/>
            </a:endParaRPr>
          </a:p>
          <a:p>
            <a:pPr>
              <a:lnSpc>
                <a:spcPct val="150000"/>
              </a:lnSpc>
            </a:pPr>
            <a:endParaRPr lang="en-US" altLang="zh-CN" sz="1400" dirty="0">
              <a:latin typeface="微软雅黑" panose="020B0503020204020204" pitchFamily="34" charset="-122"/>
              <a:ea typeface="微软雅黑" panose="020B0503020204020204" pitchFamily="34" charset="-122"/>
            </a:endParaRPr>
          </a:p>
          <a:p>
            <a:pPr>
              <a:lnSpc>
                <a:spcPct val="150000"/>
              </a:lnSpc>
            </a:pPr>
            <a:r>
              <a:rPr lang="zh-CN" altLang="en-US" sz="2000" b="1" dirty="0">
                <a:latin typeface="Wingdings 2" panose="05020102010507070707" charset="0"/>
                <a:ea typeface="微软雅黑" panose="020B0503020204020204" pitchFamily="34" charset="-122"/>
                <a:cs typeface="Wingdings 2" panose="05020102010507070707" charset="0"/>
                <a:sym typeface="+mn-ea"/>
              </a:rPr>
              <a:t>¤</a:t>
            </a:r>
            <a:r>
              <a:rPr lang="en-US" altLang="zh-CN" sz="2000" b="1" dirty="0">
                <a:latin typeface="Wingdings 2" panose="05020102010507070707" charset="0"/>
                <a:ea typeface="微软雅黑" panose="020B0503020204020204" pitchFamily="34" charset="-122"/>
                <a:cs typeface="Wingdings 2" panose="05020102010507070707" charset="0"/>
                <a:sym typeface="+mn-ea"/>
              </a:rPr>
              <a:t> </a:t>
            </a:r>
            <a:r>
              <a:rPr lang="zh-CN" altLang="en-US" sz="2000" b="1" dirty="0">
                <a:latin typeface="微软雅黑" panose="020B0503020204020204" pitchFamily="34" charset="-122"/>
                <a:ea typeface="微软雅黑" panose="020B0503020204020204" pitchFamily="34" charset="-122"/>
              </a:rPr>
              <a:t>常常自我反问。</a:t>
            </a:r>
            <a:r>
              <a:rPr lang="zh-CN" altLang="en-US" sz="2000" dirty="0">
                <a:latin typeface="微软雅黑" panose="020B0503020204020204" pitchFamily="34" charset="-122"/>
                <a:ea typeface="微软雅黑" panose="020B0503020204020204" pitchFamily="34" charset="-122"/>
              </a:rPr>
              <a:t>出现负面情绪和想法时，让自己思考几个问题</a:t>
            </a:r>
            <a:r>
              <a:rPr lang="zh-CN" altLang="en-US" sz="2000" b="1" dirty="0">
                <a:solidFill>
                  <a:schemeClr val="accent1"/>
                </a:solidFill>
                <a:latin typeface="微软雅黑" panose="020B0503020204020204" pitchFamily="34" charset="-122"/>
                <a:ea typeface="微软雅黑" panose="020B0503020204020204" pitchFamily="34" charset="-122"/>
              </a:rPr>
              <a:t>“我看到</a:t>
            </a:r>
            <a:r>
              <a:rPr lang="en-US" altLang="zh-CN" sz="2000" b="1" dirty="0">
                <a:solidFill>
                  <a:schemeClr val="accent1"/>
                </a:solidFill>
                <a:latin typeface="微软雅黑" panose="020B0503020204020204" pitchFamily="34" charset="-122"/>
                <a:ea typeface="微软雅黑" panose="020B0503020204020204" pitchFamily="34" charset="-122"/>
              </a:rPr>
              <a:t>/</a:t>
            </a:r>
            <a:r>
              <a:rPr lang="zh-CN" altLang="en-US" sz="2000" b="1" dirty="0">
                <a:solidFill>
                  <a:schemeClr val="accent1"/>
                </a:solidFill>
                <a:latin typeface="微软雅黑" panose="020B0503020204020204" pitchFamily="34" charset="-122"/>
                <a:ea typeface="微软雅黑" panose="020B0503020204020204" pitchFamily="34" charset="-122"/>
              </a:rPr>
              <a:t>感受到的是</a:t>
            </a:r>
            <a:endParaRPr lang="zh-CN" altLang="en-US" sz="20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2000" b="1" dirty="0">
                <a:solidFill>
                  <a:schemeClr val="accent1"/>
                </a:solidFill>
                <a:latin typeface="微软雅黑" panose="020B0503020204020204" pitchFamily="34" charset="-122"/>
                <a:ea typeface="微软雅黑" panose="020B0503020204020204" pitchFamily="34" charset="-122"/>
              </a:rPr>
              <a:t> </a:t>
            </a:r>
            <a:r>
              <a:rPr lang="en-US" altLang="zh-CN" sz="2000" b="1" dirty="0">
                <a:solidFill>
                  <a:schemeClr val="accent1"/>
                </a:solidFill>
                <a:latin typeface="微软雅黑" panose="020B0503020204020204" pitchFamily="34" charset="-122"/>
                <a:ea typeface="微软雅黑" panose="020B0503020204020204" pitchFamily="34" charset="-122"/>
              </a:rPr>
              <a:t>      </a:t>
            </a:r>
            <a:r>
              <a:rPr lang="zh-CN" altLang="en-US" sz="2000" b="1" dirty="0">
                <a:solidFill>
                  <a:schemeClr val="accent1"/>
                </a:solidFill>
                <a:latin typeface="微软雅黑" panose="020B0503020204020204" pitchFamily="34" charset="-122"/>
                <a:ea typeface="微软雅黑" panose="020B0503020204020204" pitchFamily="34" charset="-122"/>
              </a:rPr>
              <a:t>事实的全部吗？”“事情还有其他可能性吗？”“如果我继续这样想，对我有什么坏</a:t>
            </a:r>
            <a:endParaRPr lang="zh-CN" altLang="en-US" sz="20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2000" b="1" dirty="0">
                <a:solidFill>
                  <a:schemeClr val="accent1"/>
                </a:solidFill>
                <a:latin typeface="微软雅黑" panose="020B0503020204020204" pitchFamily="34" charset="-122"/>
                <a:ea typeface="微软雅黑" panose="020B0503020204020204" pitchFamily="34" charset="-122"/>
              </a:rPr>
              <a:t> </a:t>
            </a:r>
            <a:r>
              <a:rPr lang="en-US" altLang="zh-CN" sz="2000" b="1" dirty="0">
                <a:solidFill>
                  <a:schemeClr val="accent1"/>
                </a:solidFill>
                <a:latin typeface="微软雅黑" panose="020B0503020204020204" pitchFamily="34" charset="-122"/>
                <a:ea typeface="微软雅黑" panose="020B0503020204020204" pitchFamily="34" charset="-122"/>
              </a:rPr>
              <a:t>      </a:t>
            </a:r>
            <a:r>
              <a:rPr lang="zh-CN" altLang="en-US" sz="2000" b="1" dirty="0">
                <a:solidFill>
                  <a:schemeClr val="accent1"/>
                </a:solidFill>
                <a:latin typeface="微软雅黑" panose="020B0503020204020204" pitchFamily="34" charset="-122"/>
                <a:ea typeface="微软雅黑" panose="020B0503020204020204" pitchFamily="34" charset="-122"/>
              </a:rPr>
              <a:t>处</a:t>
            </a:r>
            <a:r>
              <a:rPr lang="en-US" altLang="zh-CN" sz="2000" b="1" dirty="0">
                <a:solidFill>
                  <a:schemeClr val="accent1"/>
                </a:solidFill>
                <a:latin typeface="微软雅黑" panose="020B0503020204020204" pitchFamily="34" charset="-122"/>
                <a:ea typeface="微软雅黑" panose="020B0503020204020204" pitchFamily="34" charset="-122"/>
              </a:rPr>
              <a:t>/</a:t>
            </a:r>
            <a:r>
              <a:rPr lang="zh-CN" altLang="en-US" sz="2000" b="1" dirty="0">
                <a:solidFill>
                  <a:schemeClr val="accent1"/>
                </a:solidFill>
                <a:latin typeface="微软雅黑" panose="020B0503020204020204" pitchFamily="34" charset="-122"/>
                <a:ea typeface="微软雅黑" panose="020B0503020204020204" pitchFamily="34" charset="-122"/>
              </a:rPr>
              <a:t>好处？”</a:t>
            </a:r>
            <a:r>
              <a:rPr lang="zh-CN" altLang="en-US" sz="2000" b="1" dirty="0">
                <a:latin typeface="微软雅黑" panose="020B0503020204020204" pitchFamily="34" charset="-122"/>
                <a:ea typeface="微软雅黑" panose="020B0503020204020204" pitchFamily="34" charset="-122"/>
              </a:rPr>
              <a:t>。</a:t>
            </a:r>
            <a:endParaRPr lang="en-US" altLang="zh-CN" sz="2000" b="1" dirty="0">
              <a:latin typeface="微软雅黑" panose="020B0503020204020204" pitchFamily="34" charset="-122"/>
              <a:ea typeface="微软雅黑" panose="020B0503020204020204" pitchFamily="34"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a:t>教育学生：恰当表达，化解矛盾</a:t>
            </a:r>
            <a:endParaRPr kumimoji="1" lang="zh-CN" altLang="en-US" dirty="0"/>
          </a:p>
        </p:txBody>
      </p:sp>
      <p:sp>
        <p:nvSpPr>
          <p:cNvPr id="5" name="文本框 4"/>
          <p:cNvSpPr txBox="1"/>
          <p:nvPr/>
        </p:nvSpPr>
        <p:spPr>
          <a:xfrm>
            <a:off x="1144345" y="1729813"/>
            <a:ext cx="10094343" cy="2912745"/>
          </a:xfrm>
          <a:prstGeom prst="rect">
            <a:avLst/>
          </a:prstGeom>
          <a:noFill/>
        </p:spPr>
        <p:txBody>
          <a:bodyPr wrap="square">
            <a:spAutoFit/>
          </a:bodyPr>
          <a:lstStyle/>
          <a:p>
            <a:pPr marL="342900" indent="-342900">
              <a:lnSpc>
                <a:spcPts val="5500"/>
              </a:lnSpc>
              <a:buFont typeface="Wingdings" panose="05000000000000000000" pitchFamily="2" charset="2"/>
              <a:buChar char="p"/>
            </a:pPr>
            <a:r>
              <a:rPr lang="zh-CN" altLang="en-US" sz="2200" b="1" dirty="0">
                <a:latin typeface="微软雅黑" panose="020B0503020204020204" pitchFamily="34" charset="-122"/>
                <a:ea typeface="微软雅黑" panose="020B0503020204020204" pitchFamily="34" charset="-122"/>
                <a:cs typeface="Times New Roman" panose="02020603050405020304" charset="0"/>
              </a:rPr>
              <a:t>使用合适的处理方式，防止矛盾冲突恶化。</a:t>
            </a:r>
            <a:endParaRPr lang="en-US" altLang="zh-CN" sz="2200" b="1" dirty="0">
              <a:latin typeface="微软雅黑" panose="020B0503020204020204" pitchFamily="34" charset="-122"/>
              <a:ea typeface="微软雅黑" panose="020B0503020204020204" pitchFamily="34" charset="-122"/>
              <a:cs typeface="Times New Roman" panose="02020603050405020304" charset="0"/>
            </a:endParaRPr>
          </a:p>
          <a:p>
            <a:pPr marL="342900" indent="-342900">
              <a:lnSpc>
                <a:spcPts val="5500"/>
              </a:lnSpc>
              <a:buFont typeface="Wingdings" panose="05000000000000000000" pitchFamily="2" charset="2"/>
              <a:buChar char="p"/>
            </a:pPr>
            <a:r>
              <a:rPr lang="zh-CN" altLang="en-US" sz="2200" b="1" dirty="0">
                <a:latin typeface="微软雅黑" panose="020B0503020204020204" pitchFamily="34" charset="-122"/>
                <a:ea typeface="微软雅黑" panose="020B0503020204020204" pitchFamily="34" charset="-122"/>
                <a:cs typeface="Times New Roman" panose="02020603050405020304" charset="0"/>
              </a:rPr>
              <a:t>注意自己的态度和语气。以温柔坚定的语气表达自己的想法，寻求和解。</a:t>
            </a:r>
            <a:endParaRPr lang="en-US" altLang="zh-CN" sz="2200" b="1" dirty="0">
              <a:latin typeface="微软雅黑" panose="020B0503020204020204" pitchFamily="34" charset="-122"/>
              <a:ea typeface="微软雅黑" panose="020B0503020204020204" pitchFamily="34" charset="-122"/>
              <a:cs typeface="Times New Roman" panose="02020603050405020304" charset="0"/>
            </a:endParaRPr>
          </a:p>
          <a:p>
            <a:pPr marL="342900" indent="-342900">
              <a:lnSpc>
                <a:spcPts val="5500"/>
              </a:lnSpc>
              <a:buFont typeface="Wingdings" panose="05000000000000000000" pitchFamily="2" charset="2"/>
              <a:buChar char="p"/>
            </a:pPr>
            <a:r>
              <a:rPr lang="zh-CN" altLang="en-US" sz="2200" b="1" dirty="0">
                <a:latin typeface="微软雅黑" panose="020B0503020204020204" pitchFamily="34" charset="-122"/>
                <a:ea typeface="微软雅黑" panose="020B0503020204020204" pitchFamily="34" charset="-122"/>
                <a:cs typeface="Times New Roman" panose="02020603050405020304" charset="0"/>
              </a:rPr>
              <a:t>诚恳地说出自己的感受和看法。</a:t>
            </a:r>
            <a:endParaRPr lang="en-US" altLang="zh-CN" sz="2200" b="1" dirty="0">
              <a:latin typeface="微软雅黑" panose="020B0503020204020204" pitchFamily="34" charset="-122"/>
              <a:ea typeface="微软雅黑" panose="020B0503020204020204" pitchFamily="34" charset="-122"/>
              <a:cs typeface="Times New Roman" panose="02020603050405020304" charset="0"/>
            </a:endParaRPr>
          </a:p>
          <a:p>
            <a:pPr marL="342900" indent="-342900">
              <a:lnSpc>
                <a:spcPts val="5500"/>
              </a:lnSpc>
              <a:buFont typeface="Wingdings" panose="05000000000000000000" pitchFamily="2" charset="2"/>
              <a:buChar char="p"/>
            </a:pPr>
            <a:r>
              <a:rPr lang="zh-CN" altLang="en-US" sz="2200" b="1" dirty="0">
                <a:latin typeface="微软雅黑" panose="020B0503020204020204" pitchFamily="34" charset="-122"/>
                <a:ea typeface="微软雅黑" panose="020B0503020204020204" pitchFamily="34" charset="-122"/>
                <a:cs typeface="Times New Roman" panose="02020603050405020304" charset="0"/>
              </a:rPr>
              <a:t>如果自己无法处理，要及时向老师和家长求助。</a:t>
            </a:r>
            <a:endParaRPr lang="zh-CN" altLang="en-US" sz="2200" b="1" dirty="0">
              <a:latin typeface="微软雅黑" panose="020B0503020204020204" pitchFamily="34" charset="-122"/>
              <a:ea typeface="微软雅黑" panose="020B0503020204020204" pitchFamily="34"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a:t>教育学生：换位思考，将心比心</a:t>
            </a:r>
            <a:endParaRPr kumimoji="1" lang="zh-CN" altLang="en-US" dirty="0"/>
          </a:p>
        </p:txBody>
      </p:sp>
      <p:sp>
        <p:nvSpPr>
          <p:cNvPr id="6" name="文本框 5"/>
          <p:cNvSpPr txBox="1"/>
          <p:nvPr/>
        </p:nvSpPr>
        <p:spPr>
          <a:xfrm>
            <a:off x="4008755" y="1678940"/>
            <a:ext cx="5819140" cy="3476625"/>
          </a:xfrm>
          <a:prstGeom prst="rect">
            <a:avLst/>
          </a:prstGeom>
          <a:noFill/>
        </p:spPr>
        <p:txBody>
          <a:bodyPr wrap="square">
            <a:spAutoFit/>
          </a:bodyPr>
          <a:lstStyle/>
          <a:p>
            <a:pPr marL="342900" indent="-342900">
              <a:lnSpc>
                <a:spcPct val="200000"/>
              </a:lnSpc>
              <a:buFont typeface="Wingdings" panose="05000000000000000000" pitchFamily="2" charset="2"/>
              <a:buChar char="p"/>
            </a:pPr>
            <a:r>
              <a:rPr lang="zh-CN" altLang="en-US" sz="2200" b="1" dirty="0">
                <a:latin typeface="微软雅黑" panose="020B0503020204020204" pitchFamily="34" charset="-122"/>
                <a:ea typeface="微软雅黑" panose="020B0503020204020204" pitchFamily="34" charset="-122"/>
                <a:cs typeface="Times New Roman" panose="02020603050405020304" charset="0"/>
              </a:rPr>
              <a:t>“如果我是他</a:t>
            </a:r>
            <a:r>
              <a:rPr lang="en-US" altLang="zh-CN" sz="2200" b="1" dirty="0">
                <a:latin typeface="微软雅黑" panose="020B0503020204020204" pitchFamily="34" charset="-122"/>
                <a:ea typeface="微软雅黑" panose="020B0503020204020204" pitchFamily="34" charset="-122"/>
                <a:cs typeface="Times New Roman" panose="02020603050405020304" charset="0"/>
              </a:rPr>
              <a:t>/</a:t>
            </a:r>
            <a:r>
              <a:rPr lang="zh-CN" altLang="en-US" sz="2200" b="1" dirty="0">
                <a:latin typeface="微软雅黑" panose="020B0503020204020204" pitchFamily="34" charset="-122"/>
                <a:ea typeface="微软雅黑" panose="020B0503020204020204" pitchFamily="34" charset="-122"/>
                <a:cs typeface="Times New Roman" panose="02020603050405020304" charset="0"/>
              </a:rPr>
              <a:t>她，</a:t>
            </a:r>
            <a:r>
              <a:rPr lang="zh-CN" altLang="en-US" sz="2200" b="1" dirty="0">
                <a:solidFill>
                  <a:srgbClr val="C00000"/>
                </a:solidFill>
                <a:latin typeface="微软雅黑" panose="020B0503020204020204" pitchFamily="34" charset="-122"/>
                <a:ea typeface="微软雅黑" panose="020B0503020204020204" pitchFamily="34" charset="-122"/>
                <a:cs typeface="Times New Roman" panose="02020603050405020304" charset="0"/>
              </a:rPr>
              <a:t>我会感到</a:t>
            </a:r>
            <a:r>
              <a:rPr lang="en-US" altLang="zh-CN" sz="2200" b="1" dirty="0">
                <a:solidFill>
                  <a:srgbClr val="C00000"/>
                </a:solidFill>
                <a:latin typeface="微软雅黑" panose="020B0503020204020204" pitchFamily="34" charset="-122"/>
                <a:ea typeface="微软雅黑" panose="020B0503020204020204" pitchFamily="34" charset="-122"/>
                <a:cs typeface="Times New Roman" panose="02020603050405020304" charset="0"/>
              </a:rPr>
              <a:t>……</a:t>
            </a:r>
            <a:r>
              <a:rPr lang="zh-CN" altLang="en-US" sz="2200" b="1" dirty="0">
                <a:latin typeface="微软雅黑" panose="020B0503020204020204" pitchFamily="34" charset="-122"/>
                <a:ea typeface="微软雅黑" panose="020B0503020204020204" pitchFamily="34" charset="-122"/>
                <a:cs typeface="Times New Roman" panose="02020603050405020304" charset="0"/>
              </a:rPr>
              <a:t>”</a:t>
            </a:r>
            <a:endParaRPr lang="en-US" altLang="zh-CN" sz="2200" b="1" dirty="0">
              <a:latin typeface="微软雅黑" panose="020B0503020204020204" pitchFamily="34" charset="-122"/>
              <a:ea typeface="微软雅黑" panose="020B0503020204020204" pitchFamily="34" charset="-122"/>
              <a:cs typeface="Times New Roman" panose="02020603050405020304" charset="0"/>
            </a:endParaRPr>
          </a:p>
          <a:p>
            <a:pPr marL="342900" indent="-342900">
              <a:lnSpc>
                <a:spcPct val="200000"/>
              </a:lnSpc>
              <a:buFont typeface="Wingdings" panose="05000000000000000000" pitchFamily="2" charset="2"/>
              <a:buChar char="p"/>
            </a:pPr>
            <a:r>
              <a:rPr lang="zh-CN" altLang="en-US" sz="2200" b="1" dirty="0">
                <a:latin typeface="微软雅黑" panose="020B0503020204020204" pitchFamily="34" charset="-122"/>
                <a:ea typeface="微软雅黑" panose="020B0503020204020204" pitchFamily="34" charset="-122"/>
                <a:cs typeface="Times New Roman" panose="02020603050405020304" charset="0"/>
              </a:rPr>
              <a:t>“如果我是他</a:t>
            </a:r>
            <a:r>
              <a:rPr lang="en-US" altLang="zh-CN" sz="2200" b="1" dirty="0">
                <a:latin typeface="微软雅黑" panose="020B0503020204020204" pitchFamily="34" charset="-122"/>
                <a:ea typeface="微软雅黑" panose="020B0503020204020204" pitchFamily="34" charset="-122"/>
                <a:cs typeface="Times New Roman" panose="02020603050405020304" charset="0"/>
              </a:rPr>
              <a:t>/</a:t>
            </a:r>
            <a:r>
              <a:rPr lang="zh-CN" altLang="en-US" sz="2200" b="1" dirty="0">
                <a:latin typeface="微软雅黑" panose="020B0503020204020204" pitchFamily="34" charset="-122"/>
                <a:ea typeface="微软雅黑" panose="020B0503020204020204" pitchFamily="34" charset="-122"/>
                <a:cs typeface="Times New Roman" panose="02020603050405020304" charset="0"/>
              </a:rPr>
              <a:t>她，</a:t>
            </a:r>
            <a:r>
              <a:rPr lang="zh-CN" altLang="en-US" sz="2200" b="1" dirty="0">
                <a:solidFill>
                  <a:srgbClr val="C00000"/>
                </a:solidFill>
                <a:latin typeface="微软雅黑" panose="020B0503020204020204" pitchFamily="34" charset="-122"/>
                <a:ea typeface="微软雅黑" panose="020B0503020204020204" pitchFamily="34" charset="-122"/>
                <a:cs typeface="Times New Roman" panose="02020603050405020304" charset="0"/>
              </a:rPr>
              <a:t>我需要的是</a:t>
            </a:r>
            <a:r>
              <a:rPr lang="en-US" altLang="zh-CN" sz="2200" b="1" dirty="0">
                <a:solidFill>
                  <a:srgbClr val="C00000"/>
                </a:solidFill>
                <a:latin typeface="微软雅黑" panose="020B0503020204020204" pitchFamily="34" charset="-122"/>
                <a:ea typeface="微软雅黑" panose="020B0503020204020204" pitchFamily="34" charset="-122"/>
                <a:cs typeface="Times New Roman" panose="02020603050405020304" charset="0"/>
              </a:rPr>
              <a:t>……</a:t>
            </a:r>
            <a:r>
              <a:rPr lang="zh-CN" altLang="en-US" sz="2200" b="1" dirty="0">
                <a:latin typeface="微软雅黑" panose="020B0503020204020204" pitchFamily="34" charset="-122"/>
                <a:ea typeface="微软雅黑" panose="020B0503020204020204" pitchFamily="34" charset="-122"/>
                <a:cs typeface="Times New Roman" panose="02020603050405020304" charset="0"/>
              </a:rPr>
              <a:t>”</a:t>
            </a:r>
            <a:endParaRPr lang="en-US" altLang="zh-CN" sz="2200" b="1" dirty="0">
              <a:latin typeface="微软雅黑" panose="020B0503020204020204" pitchFamily="34" charset="-122"/>
              <a:ea typeface="微软雅黑" panose="020B0503020204020204" pitchFamily="34" charset="-122"/>
              <a:cs typeface="Times New Roman" panose="02020603050405020304" charset="0"/>
            </a:endParaRPr>
          </a:p>
          <a:p>
            <a:pPr marL="342900" indent="-342900">
              <a:lnSpc>
                <a:spcPct val="200000"/>
              </a:lnSpc>
              <a:buFont typeface="Wingdings" panose="05000000000000000000" pitchFamily="2" charset="2"/>
              <a:buChar char="p"/>
            </a:pPr>
            <a:r>
              <a:rPr lang="zh-CN" altLang="en-US" sz="2200" b="1" dirty="0">
                <a:latin typeface="微软雅黑" panose="020B0503020204020204" pitchFamily="34" charset="-122"/>
                <a:ea typeface="微软雅黑" panose="020B0503020204020204" pitchFamily="34" charset="-122"/>
                <a:cs typeface="Times New Roman" panose="02020603050405020304" charset="0"/>
              </a:rPr>
              <a:t>“如果我是他</a:t>
            </a:r>
            <a:r>
              <a:rPr lang="en-US" altLang="zh-CN" sz="2200" b="1" dirty="0">
                <a:latin typeface="微软雅黑" panose="020B0503020204020204" pitchFamily="34" charset="-122"/>
                <a:ea typeface="微软雅黑" panose="020B0503020204020204" pitchFamily="34" charset="-122"/>
                <a:cs typeface="Times New Roman" panose="02020603050405020304" charset="0"/>
              </a:rPr>
              <a:t>/</a:t>
            </a:r>
            <a:r>
              <a:rPr lang="zh-CN" altLang="en-US" sz="2200" b="1" dirty="0">
                <a:latin typeface="微软雅黑" panose="020B0503020204020204" pitchFamily="34" charset="-122"/>
                <a:ea typeface="微软雅黑" panose="020B0503020204020204" pitchFamily="34" charset="-122"/>
                <a:cs typeface="Times New Roman" panose="02020603050405020304" charset="0"/>
              </a:rPr>
              <a:t>她，</a:t>
            </a:r>
            <a:r>
              <a:rPr lang="zh-CN" altLang="en-US" sz="2200" b="1" dirty="0">
                <a:solidFill>
                  <a:srgbClr val="C00000"/>
                </a:solidFill>
                <a:latin typeface="微软雅黑" panose="020B0503020204020204" pitchFamily="34" charset="-122"/>
                <a:ea typeface="微软雅黑" panose="020B0503020204020204" pitchFamily="34" charset="-122"/>
                <a:cs typeface="Times New Roman" panose="02020603050405020304" charset="0"/>
              </a:rPr>
              <a:t>我不希望</a:t>
            </a:r>
            <a:r>
              <a:rPr lang="en-US" altLang="zh-CN" sz="2200" b="1" dirty="0">
                <a:solidFill>
                  <a:srgbClr val="C00000"/>
                </a:solidFill>
                <a:latin typeface="微软雅黑" panose="020B0503020204020204" pitchFamily="34" charset="-122"/>
                <a:ea typeface="微软雅黑" panose="020B0503020204020204" pitchFamily="34" charset="-122"/>
                <a:cs typeface="Times New Roman" panose="02020603050405020304" charset="0"/>
              </a:rPr>
              <a:t>……</a:t>
            </a:r>
            <a:r>
              <a:rPr lang="zh-CN" altLang="en-US" sz="2200" b="1" dirty="0">
                <a:latin typeface="微软雅黑" panose="020B0503020204020204" pitchFamily="34" charset="-122"/>
                <a:ea typeface="微软雅黑" panose="020B0503020204020204" pitchFamily="34" charset="-122"/>
                <a:cs typeface="Times New Roman" panose="02020603050405020304" charset="0"/>
              </a:rPr>
              <a:t>”</a:t>
            </a:r>
            <a:endParaRPr lang="en-US" altLang="zh-CN" sz="2200" b="1" dirty="0">
              <a:latin typeface="微软雅黑" panose="020B0503020204020204" pitchFamily="34" charset="-122"/>
              <a:ea typeface="微软雅黑" panose="020B0503020204020204" pitchFamily="34" charset="-122"/>
              <a:cs typeface="Times New Roman" panose="02020603050405020304" charset="0"/>
            </a:endParaRPr>
          </a:p>
          <a:p>
            <a:pPr marL="342900" indent="-342900">
              <a:lnSpc>
                <a:spcPct val="200000"/>
              </a:lnSpc>
              <a:buFont typeface="Wingdings" panose="05000000000000000000" pitchFamily="2" charset="2"/>
              <a:buChar char="p"/>
            </a:pPr>
            <a:r>
              <a:rPr lang="zh-CN" altLang="en-US" sz="2200" b="1" dirty="0">
                <a:latin typeface="微软雅黑" panose="020B0503020204020204" pitchFamily="34" charset="-122"/>
                <a:ea typeface="微软雅黑" panose="020B0503020204020204" pitchFamily="34" charset="-122"/>
                <a:cs typeface="Times New Roman" panose="02020603050405020304" charset="0"/>
              </a:rPr>
              <a:t>“如果我是他</a:t>
            </a:r>
            <a:r>
              <a:rPr lang="en-US" altLang="zh-CN" sz="2200" b="1" dirty="0">
                <a:latin typeface="微软雅黑" panose="020B0503020204020204" pitchFamily="34" charset="-122"/>
                <a:ea typeface="微软雅黑" panose="020B0503020204020204" pitchFamily="34" charset="-122"/>
                <a:cs typeface="Times New Roman" panose="02020603050405020304" charset="0"/>
              </a:rPr>
              <a:t>/</a:t>
            </a:r>
            <a:r>
              <a:rPr lang="zh-CN" altLang="en-US" sz="2200" b="1" dirty="0">
                <a:latin typeface="微软雅黑" panose="020B0503020204020204" pitchFamily="34" charset="-122"/>
                <a:ea typeface="微软雅黑" panose="020B0503020204020204" pitchFamily="34" charset="-122"/>
                <a:cs typeface="Times New Roman" panose="02020603050405020304" charset="0"/>
              </a:rPr>
              <a:t>她，</a:t>
            </a:r>
            <a:r>
              <a:rPr lang="zh-CN" altLang="en-US" sz="2200" b="1" dirty="0">
                <a:solidFill>
                  <a:srgbClr val="C00000"/>
                </a:solidFill>
                <a:latin typeface="微软雅黑" panose="020B0503020204020204" pitchFamily="34" charset="-122"/>
                <a:ea typeface="微软雅黑" panose="020B0503020204020204" pitchFamily="34" charset="-122"/>
                <a:cs typeface="Times New Roman" panose="02020603050405020304" charset="0"/>
              </a:rPr>
              <a:t>我的做法是</a:t>
            </a:r>
            <a:r>
              <a:rPr lang="en-US" altLang="zh-CN" sz="2200" b="1" dirty="0">
                <a:solidFill>
                  <a:srgbClr val="C00000"/>
                </a:solidFill>
                <a:latin typeface="微软雅黑" panose="020B0503020204020204" pitchFamily="34" charset="-122"/>
                <a:ea typeface="微软雅黑" panose="020B0503020204020204" pitchFamily="34" charset="-122"/>
                <a:cs typeface="Times New Roman" panose="02020603050405020304" charset="0"/>
              </a:rPr>
              <a:t>……</a:t>
            </a:r>
            <a:r>
              <a:rPr lang="zh-CN" altLang="en-US" sz="2200" b="1" dirty="0">
                <a:latin typeface="微软雅黑" panose="020B0503020204020204" pitchFamily="34" charset="-122"/>
                <a:ea typeface="微软雅黑" panose="020B0503020204020204" pitchFamily="34" charset="-122"/>
                <a:cs typeface="Times New Roman" panose="02020603050405020304" charset="0"/>
              </a:rPr>
              <a:t>”</a:t>
            </a:r>
            <a:endParaRPr lang="en-US" altLang="zh-CN" sz="2200" b="1" dirty="0">
              <a:latin typeface="微软雅黑" panose="020B0503020204020204" pitchFamily="34" charset="-122"/>
              <a:ea typeface="微软雅黑" panose="020B0503020204020204" pitchFamily="34" charset="-122"/>
              <a:cs typeface="Times New Roman" panose="02020603050405020304" charset="0"/>
            </a:endParaRPr>
          </a:p>
          <a:p>
            <a:pPr marL="342900" indent="-342900">
              <a:lnSpc>
                <a:spcPct val="200000"/>
              </a:lnSpc>
              <a:buFont typeface="Wingdings" panose="05000000000000000000" pitchFamily="2" charset="2"/>
              <a:buChar char="p"/>
            </a:pPr>
            <a:r>
              <a:rPr lang="zh-CN" altLang="en-US" sz="2200" b="1" dirty="0">
                <a:latin typeface="微软雅黑" panose="020B0503020204020204" pitchFamily="34" charset="-122"/>
                <a:ea typeface="微软雅黑" panose="020B0503020204020204" pitchFamily="34" charset="-122"/>
                <a:cs typeface="Times New Roman" panose="02020603050405020304" charset="0"/>
              </a:rPr>
              <a:t> 我是</a:t>
            </a:r>
            <a:r>
              <a:rPr lang="zh-CN" altLang="en-US" sz="2200" b="1" dirty="0">
                <a:solidFill>
                  <a:srgbClr val="C00000"/>
                </a:solidFill>
                <a:latin typeface="微软雅黑" panose="020B0503020204020204" pitchFamily="34" charset="-122"/>
                <a:ea typeface="微软雅黑" panose="020B0503020204020204" pitchFamily="34" charset="-122"/>
                <a:cs typeface="Times New Roman" panose="02020603050405020304" charset="0"/>
              </a:rPr>
              <a:t>以对方期望的方式对待他</a:t>
            </a:r>
            <a:r>
              <a:rPr lang="en-US" altLang="zh-CN" sz="2200" b="1" dirty="0">
                <a:solidFill>
                  <a:srgbClr val="C00000"/>
                </a:solidFill>
                <a:latin typeface="微软雅黑" panose="020B0503020204020204" pitchFamily="34" charset="-122"/>
                <a:ea typeface="微软雅黑" panose="020B0503020204020204" pitchFamily="34" charset="-122"/>
                <a:cs typeface="Times New Roman" panose="02020603050405020304" charset="0"/>
              </a:rPr>
              <a:t>/</a:t>
            </a:r>
            <a:r>
              <a:rPr lang="zh-CN" altLang="en-US" sz="2200" b="1" dirty="0">
                <a:solidFill>
                  <a:srgbClr val="C00000"/>
                </a:solidFill>
                <a:latin typeface="微软雅黑" panose="020B0503020204020204" pitchFamily="34" charset="-122"/>
                <a:ea typeface="微软雅黑" panose="020B0503020204020204" pitchFamily="34" charset="-122"/>
                <a:cs typeface="Times New Roman" panose="02020603050405020304" charset="0"/>
              </a:rPr>
              <a:t>她</a:t>
            </a:r>
            <a:r>
              <a:rPr lang="zh-CN" altLang="en-US" sz="2200" b="1" dirty="0">
                <a:latin typeface="微软雅黑" panose="020B0503020204020204" pitchFamily="34" charset="-122"/>
                <a:ea typeface="微软雅黑" panose="020B0503020204020204" pitchFamily="34" charset="-122"/>
                <a:cs typeface="Times New Roman" panose="02020603050405020304" charset="0"/>
              </a:rPr>
              <a:t>的吗？</a:t>
            </a:r>
            <a:endParaRPr lang="en-US" altLang="zh-CN" sz="2200" b="1" dirty="0">
              <a:latin typeface="微软雅黑" panose="020B0503020204020204" pitchFamily="34" charset="-122"/>
              <a:ea typeface="微软雅黑" panose="020B0503020204020204" pitchFamily="34" charset="-122"/>
              <a:cs typeface="Times New Roman" panose="02020603050405020304" charset="0"/>
            </a:endParaRPr>
          </a:p>
        </p:txBody>
      </p:sp>
      <p:sp>
        <p:nvSpPr>
          <p:cNvPr id="8" name="文本框 7"/>
          <p:cNvSpPr txBox="1"/>
          <p:nvPr/>
        </p:nvSpPr>
        <p:spPr>
          <a:xfrm>
            <a:off x="525293" y="2786975"/>
            <a:ext cx="2829129" cy="768350"/>
          </a:xfrm>
          <a:prstGeom prst="rect">
            <a:avLst/>
          </a:prstGeom>
          <a:noFill/>
        </p:spPr>
        <p:txBody>
          <a:bodyPr wrap="square">
            <a:spAutoFit/>
          </a:bodyPr>
          <a:lstStyle/>
          <a:p>
            <a:pPr>
              <a:lnSpc>
                <a:spcPct val="200000"/>
              </a:lnSpc>
            </a:pPr>
            <a:r>
              <a:rPr lang="zh-CN" altLang="en-US" sz="2200" b="1" dirty="0">
                <a:latin typeface="微软雅黑" panose="020B0503020204020204" pitchFamily="34" charset="-122"/>
                <a:ea typeface="微软雅黑" panose="020B0503020204020204" pitchFamily="34" charset="-122"/>
                <a:cs typeface="Times New Roman" panose="02020603050405020304" charset="0"/>
              </a:rPr>
              <a:t>与人交往时多想想：</a:t>
            </a:r>
            <a:endParaRPr lang="en-US" altLang="zh-CN" sz="2200" b="1" dirty="0">
              <a:latin typeface="微软雅黑" panose="020B0503020204020204" pitchFamily="34" charset="-122"/>
              <a:ea typeface="微软雅黑" panose="020B0503020204020204" pitchFamily="34" charset="-122"/>
              <a:cs typeface="Times New Roman" panose="0202060305040502030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a:t>做好家校沟通：如果孩子被欺凌“</a:t>
            </a:r>
            <a:r>
              <a:rPr kumimoji="1" lang="zh-CN" altLang="en-US" dirty="0">
                <a:sym typeface="+mn-ea"/>
              </a:rPr>
              <a:t>三不要</a:t>
            </a:r>
            <a:r>
              <a:rPr kumimoji="1" lang="zh-CN" altLang="en-US" dirty="0"/>
              <a:t>”</a:t>
            </a:r>
            <a:endParaRPr kumimoji="1" lang="zh-CN" altLang="en-US" dirty="0">
              <a:solidFill>
                <a:schemeClr val="accent2"/>
              </a:solidFill>
            </a:endParaRPr>
          </a:p>
        </p:txBody>
      </p:sp>
      <p:sp>
        <p:nvSpPr>
          <p:cNvPr id="5" name="文本框 4"/>
          <p:cNvSpPr txBox="1"/>
          <p:nvPr/>
        </p:nvSpPr>
        <p:spPr>
          <a:xfrm>
            <a:off x="660678" y="1372722"/>
            <a:ext cx="10870643" cy="4661535"/>
          </a:xfrm>
          <a:prstGeom prst="rect">
            <a:avLst/>
          </a:prstGeom>
          <a:noFill/>
        </p:spPr>
        <p:txBody>
          <a:bodyPr wrap="square">
            <a:spAutoFit/>
          </a:bodyPr>
          <a:lstStyle/>
          <a:p>
            <a:pPr marL="342900" indent="-342900" algn="just">
              <a:lnSpc>
                <a:spcPct val="150000"/>
              </a:lnSpc>
              <a:buFont typeface="Wingdings" panose="05000000000000000000" pitchFamily="2" charset="2"/>
              <a:buChar char="l"/>
            </a:pPr>
            <a:r>
              <a:rPr lang="zh-CN" altLang="en-US" sz="2200" b="1" dirty="0">
                <a:effectLst/>
                <a:latin typeface="微软雅黑" panose="020B0503020204020204" pitchFamily="34" charset="-122"/>
                <a:ea typeface="微软雅黑" panose="020B0503020204020204" pitchFamily="34" charset="-122"/>
                <a:cs typeface="Times New Roman" panose="02020603050405020304" charset="0"/>
              </a:rPr>
              <a:t>不要不分缘由地直接介入</a:t>
            </a:r>
            <a:endParaRPr lang="en-US" altLang="zh-CN" sz="2200" b="1" dirty="0">
              <a:effectLst/>
              <a:latin typeface="微软雅黑" panose="020B0503020204020204" pitchFamily="34" charset="-122"/>
              <a:ea typeface="微软雅黑" panose="020B0503020204020204" pitchFamily="34" charset="-122"/>
              <a:cs typeface="Times New Roman" panose="02020603050405020304" charset="0"/>
            </a:endParaRPr>
          </a:p>
          <a:p>
            <a:pPr indent="457200" algn="just">
              <a:lnSpc>
                <a:spcPct val="150000"/>
              </a:lnSpc>
            </a:pPr>
            <a:r>
              <a:rPr lang="zh-CN" altLang="en-US" sz="2200" dirty="0">
                <a:effectLst/>
                <a:latin typeface="微软雅黑" panose="020B0503020204020204" pitchFamily="34" charset="-122"/>
                <a:ea typeface="微软雅黑" panose="020B0503020204020204" pitchFamily="34" charset="-122"/>
                <a:cs typeface="Times New Roman" panose="02020603050405020304" charset="0"/>
              </a:rPr>
              <a:t>孩子有孩子的“朋友圈”</a:t>
            </a:r>
            <a:endParaRPr lang="en-US" altLang="zh-CN" sz="2200" dirty="0">
              <a:effectLst/>
              <a:latin typeface="微软雅黑" panose="020B0503020204020204" pitchFamily="34" charset="-122"/>
              <a:ea typeface="微软雅黑" panose="020B0503020204020204" pitchFamily="34" charset="-122"/>
              <a:cs typeface="Times New Roman" panose="02020603050405020304" charset="0"/>
            </a:endParaRPr>
          </a:p>
          <a:p>
            <a:pPr indent="457200" algn="just">
              <a:lnSpc>
                <a:spcPct val="150000"/>
              </a:lnSpc>
            </a:pPr>
            <a:r>
              <a:rPr lang="zh-CN" altLang="en-US" sz="2200" dirty="0">
                <a:effectLst/>
                <a:latin typeface="微软雅黑" panose="020B0503020204020204" pitchFamily="34" charset="-122"/>
                <a:ea typeface="微软雅黑" panose="020B0503020204020204" pitchFamily="34" charset="-122"/>
                <a:cs typeface="Times New Roman" panose="02020603050405020304" charset="0"/>
              </a:rPr>
              <a:t>帮孩子学会自己应对更为重要</a:t>
            </a:r>
            <a:endParaRPr lang="en-US" altLang="zh-CN" sz="2200" dirty="0">
              <a:effectLst/>
              <a:latin typeface="微软雅黑" panose="020B0503020204020204" pitchFamily="34" charset="-122"/>
              <a:ea typeface="微软雅黑" panose="020B0503020204020204" pitchFamily="34" charset="-122"/>
              <a:cs typeface="Times New Roman" panose="02020603050405020304" charset="0"/>
            </a:endParaRPr>
          </a:p>
          <a:p>
            <a:pPr marL="342900" indent="-342900" algn="just">
              <a:lnSpc>
                <a:spcPct val="150000"/>
              </a:lnSpc>
              <a:buFont typeface="Wingdings" panose="05000000000000000000" pitchFamily="2" charset="2"/>
              <a:buChar char="l"/>
            </a:pPr>
            <a:r>
              <a:rPr lang="zh-CN" altLang="en-US" sz="2200" b="1" dirty="0">
                <a:latin typeface="微软雅黑" panose="020B0503020204020204" pitchFamily="34" charset="-122"/>
                <a:ea typeface="微软雅黑" panose="020B0503020204020204" pitchFamily="34" charset="-122"/>
                <a:cs typeface="Times New Roman" panose="02020603050405020304" charset="0"/>
              </a:rPr>
              <a:t>不要斥责孩子没用</a:t>
            </a:r>
            <a:endParaRPr lang="en-US" altLang="zh-CN" sz="2200" b="1" dirty="0">
              <a:latin typeface="微软雅黑" panose="020B0503020204020204" pitchFamily="34" charset="-122"/>
              <a:ea typeface="微软雅黑" panose="020B0503020204020204" pitchFamily="34" charset="-122"/>
              <a:cs typeface="Times New Roman" panose="02020603050405020304" charset="0"/>
            </a:endParaRPr>
          </a:p>
          <a:p>
            <a:pPr indent="457200" algn="just">
              <a:lnSpc>
                <a:spcPct val="150000"/>
              </a:lnSpc>
            </a:pPr>
            <a:r>
              <a:rPr lang="zh-CN" altLang="en-US" sz="2200" dirty="0">
                <a:latin typeface="微软雅黑" panose="020B0503020204020204" pitchFamily="34" charset="-122"/>
                <a:ea typeface="微软雅黑" panose="020B0503020204020204" pitchFamily="34" charset="-122"/>
                <a:cs typeface="Times New Roman" panose="02020603050405020304" charset="0"/>
              </a:rPr>
              <a:t>错的是欺凌者而非被欺凌者</a:t>
            </a:r>
            <a:endParaRPr lang="en-US" altLang="zh-CN" sz="2200" dirty="0">
              <a:latin typeface="微软雅黑" panose="020B0503020204020204" pitchFamily="34" charset="-122"/>
              <a:ea typeface="微软雅黑" panose="020B0503020204020204" pitchFamily="34" charset="-122"/>
              <a:cs typeface="Times New Roman" panose="02020603050405020304" charset="0"/>
            </a:endParaRPr>
          </a:p>
          <a:p>
            <a:pPr indent="457200" algn="just">
              <a:lnSpc>
                <a:spcPct val="150000"/>
              </a:lnSpc>
            </a:pPr>
            <a:r>
              <a:rPr lang="zh-CN" altLang="en-US" sz="2200" dirty="0">
                <a:latin typeface="微软雅黑" panose="020B0503020204020204" pitchFamily="34" charset="-122"/>
                <a:ea typeface="微软雅黑" panose="020B0503020204020204" pitchFamily="34" charset="-122"/>
                <a:cs typeface="Times New Roman" panose="02020603050405020304" charset="0"/>
              </a:rPr>
              <a:t>不是孩子太弱小，而是施暴者太强大</a:t>
            </a:r>
            <a:endParaRPr lang="en-US" altLang="zh-CN" sz="2200" b="1" dirty="0">
              <a:latin typeface="微软雅黑" panose="020B0503020204020204" pitchFamily="34" charset="-122"/>
              <a:ea typeface="微软雅黑" panose="020B0503020204020204" pitchFamily="34" charset="-122"/>
              <a:cs typeface="Times New Roman" panose="02020603050405020304" charset="0"/>
            </a:endParaRPr>
          </a:p>
          <a:p>
            <a:pPr marL="342900" indent="-342900" algn="just">
              <a:lnSpc>
                <a:spcPct val="150000"/>
              </a:lnSpc>
              <a:buFont typeface="Wingdings" panose="05000000000000000000" pitchFamily="2" charset="2"/>
              <a:buChar char="l"/>
            </a:pPr>
            <a:r>
              <a:rPr lang="zh-CN" altLang="en-US" sz="2200" b="1" dirty="0">
                <a:latin typeface="微软雅黑" panose="020B0503020204020204" pitchFamily="34" charset="-122"/>
                <a:ea typeface="微软雅黑" panose="020B0503020204020204" pitchFamily="34" charset="-122"/>
                <a:cs typeface="Times New Roman" panose="02020603050405020304" charset="0"/>
              </a:rPr>
              <a:t>不要让孩子“以暴制暴”</a:t>
            </a:r>
            <a:endParaRPr lang="en-US" altLang="zh-CN" sz="2200" b="1" dirty="0">
              <a:latin typeface="微软雅黑" panose="020B0503020204020204" pitchFamily="34" charset="-122"/>
              <a:ea typeface="微软雅黑" panose="020B0503020204020204" pitchFamily="34" charset="-122"/>
              <a:cs typeface="Times New Roman" panose="02020603050405020304" charset="0"/>
            </a:endParaRPr>
          </a:p>
          <a:p>
            <a:pPr indent="457200" algn="just">
              <a:lnSpc>
                <a:spcPct val="150000"/>
              </a:lnSpc>
            </a:pPr>
            <a:r>
              <a:rPr lang="zh-CN" altLang="en-US" sz="2200" dirty="0">
                <a:latin typeface="微软雅黑" panose="020B0503020204020204" pitchFamily="34" charset="-122"/>
                <a:ea typeface="微软雅黑" panose="020B0503020204020204" pitchFamily="34" charset="-122"/>
                <a:cs typeface="Times New Roman" panose="02020603050405020304" charset="0"/>
              </a:rPr>
              <a:t>尽可能制止欺凌者来保护自己，但不要成为新的欺凌者</a:t>
            </a:r>
            <a:endParaRPr lang="en-US" altLang="zh-CN" sz="2200" dirty="0">
              <a:latin typeface="微软雅黑" panose="020B0503020204020204" pitchFamily="34" charset="-122"/>
              <a:ea typeface="微软雅黑" panose="020B0503020204020204" pitchFamily="34" charset="-122"/>
              <a:cs typeface="Times New Roman" panose="02020603050405020304" charset="0"/>
            </a:endParaRPr>
          </a:p>
          <a:p>
            <a:pPr indent="457200" algn="just">
              <a:lnSpc>
                <a:spcPct val="150000"/>
              </a:lnSpc>
            </a:pPr>
            <a:r>
              <a:rPr lang="zh-CN" altLang="en-US" sz="2200" dirty="0">
                <a:latin typeface="微软雅黑" panose="020B0503020204020204" pitchFamily="34" charset="-122"/>
                <a:ea typeface="微软雅黑" panose="020B0503020204020204" pitchFamily="34" charset="-122"/>
                <a:cs typeface="Times New Roman" panose="02020603050405020304" charset="0"/>
              </a:rPr>
              <a:t>暴力行为会传染</a:t>
            </a:r>
            <a:endParaRPr lang="en-US" altLang="zh-CN" sz="2200" dirty="0">
              <a:latin typeface="微软雅黑" panose="020B0503020204020204" pitchFamily="34" charset="-122"/>
              <a:ea typeface="微软雅黑" panose="020B0503020204020204" pitchFamily="34" charset="-122"/>
              <a:cs typeface="Times New Roman" panose="0202060305040502030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kumimoji="1" lang="zh-CN" altLang="en-US" dirty="0">
                <a:sym typeface="+mn-ea"/>
              </a:rPr>
              <a:t>做好家校沟通：如果孩子被欺凌“三要”</a:t>
            </a:r>
            <a:endParaRPr kumimoji="1" lang="zh-CN" altLang="en-US" dirty="0">
              <a:solidFill>
                <a:schemeClr val="accent2"/>
              </a:solidFill>
            </a:endParaRPr>
          </a:p>
        </p:txBody>
      </p:sp>
      <p:sp>
        <p:nvSpPr>
          <p:cNvPr id="5" name="文本框 4"/>
          <p:cNvSpPr txBox="1"/>
          <p:nvPr/>
        </p:nvSpPr>
        <p:spPr>
          <a:xfrm>
            <a:off x="660400" y="1467485"/>
            <a:ext cx="10944225" cy="4661535"/>
          </a:xfrm>
          <a:prstGeom prst="rect">
            <a:avLst/>
          </a:prstGeom>
          <a:noFill/>
        </p:spPr>
        <p:txBody>
          <a:bodyPr wrap="square">
            <a:spAutoFit/>
          </a:bodyPr>
          <a:lstStyle/>
          <a:p>
            <a:pPr marL="342900" indent="-342900" algn="just">
              <a:lnSpc>
                <a:spcPct val="150000"/>
              </a:lnSpc>
              <a:buFont typeface="Wingdings" panose="05000000000000000000" pitchFamily="2" charset="2"/>
              <a:buChar char="l"/>
            </a:pPr>
            <a:r>
              <a:rPr lang="zh-CN" altLang="en-US" sz="2200" b="1" dirty="0">
                <a:effectLst/>
                <a:latin typeface="微软雅黑" panose="020B0503020204020204" pitchFamily="34" charset="-122"/>
                <a:ea typeface="微软雅黑" panose="020B0503020204020204" pitchFamily="34" charset="-122"/>
                <a:cs typeface="Times New Roman" panose="02020603050405020304" charset="0"/>
              </a:rPr>
              <a:t>要支持孩子</a:t>
            </a:r>
            <a:endParaRPr lang="en-US" altLang="zh-CN" sz="2200" b="1" dirty="0">
              <a:effectLst/>
              <a:latin typeface="微软雅黑" panose="020B0503020204020204" pitchFamily="34" charset="-122"/>
              <a:ea typeface="微软雅黑" panose="020B0503020204020204" pitchFamily="34" charset="-122"/>
              <a:cs typeface="Times New Roman" panose="02020603050405020304" charset="0"/>
            </a:endParaRPr>
          </a:p>
          <a:p>
            <a:pPr indent="457200" algn="just">
              <a:lnSpc>
                <a:spcPct val="150000"/>
              </a:lnSpc>
            </a:pPr>
            <a:r>
              <a:rPr lang="zh-CN" altLang="en-US" sz="2200" dirty="0">
                <a:latin typeface="微软雅黑" panose="020B0503020204020204" pitchFamily="34" charset="-122"/>
                <a:ea typeface="微软雅黑" panose="020B0503020204020204" pitchFamily="34" charset="-122"/>
                <a:cs typeface="Times New Roman" panose="02020603050405020304" charset="0"/>
              </a:rPr>
              <a:t>倾听、接纳、沟通和陪伴</a:t>
            </a:r>
            <a:endParaRPr lang="en-US" altLang="zh-CN" sz="2200" dirty="0">
              <a:effectLst/>
              <a:latin typeface="微软雅黑" panose="020B0503020204020204" pitchFamily="34" charset="-122"/>
              <a:ea typeface="微软雅黑" panose="020B0503020204020204" pitchFamily="34" charset="-122"/>
              <a:cs typeface="Times New Roman" panose="02020603050405020304" charset="0"/>
            </a:endParaRPr>
          </a:p>
          <a:p>
            <a:pPr indent="457200" algn="just">
              <a:lnSpc>
                <a:spcPct val="150000"/>
              </a:lnSpc>
            </a:pPr>
            <a:r>
              <a:rPr lang="zh-CN" altLang="en-US" sz="2200" dirty="0">
                <a:effectLst/>
                <a:latin typeface="微软雅黑" panose="020B0503020204020204" pitchFamily="34" charset="-122"/>
                <a:ea typeface="微软雅黑" panose="020B0503020204020204" pitchFamily="34" charset="-122"/>
                <a:cs typeface="Times New Roman" panose="02020603050405020304" charset="0"/>
              </a:rPr>
              <a:t>采集和留好证据</a:t>
            </a:r>
            <a:endParaRPr lang="en-US" altLang="zh-CN" sz="2200" dirty="0">
              <a:effectLst/>
              <a:latin typeface="微软雅黑" panose="020B0503020204020204" pitchFamily="34" charset="-122"/>
              <a:ea typeface="微软雅黑" panose="020B0503020204020204" pitchFamily="34" charset="-122"/>
              <a:cs typeface="Times New Roman" panose="02020603050405020304" charset="0"/>
            </a:endParaRPr>
          </a:p>
          <a:p>
            <a:pPr marL="342900" indent="-342900" algn="just">
              <a:lnSpc>
                <a:spcPct val="150000"/>
              </a:lnSpc>
              <a:buFont typeface="Wingdings" panose="05000000000000000000" pitchFamily="2" charset="2"/>
              <a:buChar char="l"/>
            </a:pPr>
            <a:r>
              <a:rPr lang="zh-CN" altLang="en-US" sz="2200" b="1" dirty="0">
                <a:latin typeface="微软雅黑" panose="020B0503020204020204" pitchFamily="34" charset="-122"/>
                <a:ea typeface="微软雅黑" panose="020B0503020204020204" pitchFamily="34" charset="-122"/>
                <a:cs typeface="Times New Roman" panose="02020603050405020304" charset="0"/>
              </a:rPr>
              <a:t>要和学校及老师沟通合作</a:t>
            </a:r>
            <a:endParaRPr lang="en-US" altLang="zh-CN" sz="2200" b="1" dirty="0">
              <a:latin typeface="微软雅黑" panose="020B0503020204020204" pitchFamily="34" charset="-122"/>
              <a:ea typeface="微软雅黑" panose="020B0503020204020204" pitchFamily="34" charset="-122"/>
              <a:cs typeface="Times New Roman" panose="02020603050405020304" charset="0"/>
            </a:endParaRPr>
          </a:p>
          <a:p>
            <a:pPr indent="457200" algn="just">
              <a:lnSpc>
                <a:spcPct val="150000"/>
              </a:lnSpc>
            </a:pPr>
            <a:r>
              <a:rPr lang="zh-CN" altLang="en-US" sz="2200" dirty="0">
                <a:latin typeface="微软雅黑" panose="020B0503020204020204" pitchFamily="34" charset="-122"/>
                <a:ea typeface="微软雅黑" panose="020B0503020204020204" pitchFamily="34" charset="-122"/>
                <a:cs typeface="Times New Roman" panose="02020603050405020304" charset="0"/>
              </a:rPr>
              <a:t>当事人直接对话比较容易让事态升级</a:t>
            </a:r>
            <a:endParaRPr lang="en-US" altLang="zh-CN" sz="2200" dirty="0">
              <a:latin typeface="微软雅黑" panose="020B0503020204020204" pitchFamily="34" charset="-122"/>
              <a:ea typeface="微软雅黑" panose="020B0503020204020204" pitchFamily="34" charset="-122"/>
              <a:cs typeface="Times New Roman" panose="02020603050405020304" charset="0"/>
            </a:endParaRPr>
          </a:p>
          <a:p>
            <a:pPr indent="457200" algn="just">
              <a:lnSpc>
                <a:spcPct val="150000"/>
              </a:lnSpc>
            </a:pPr>
            <a:r>
              <a:rPr lang="zh-CN" altLang="en-US" sz="2200" dirty="0">
                <a:latin typeface="微软雅黑" panose="020B0503020204020204" pitchFamily="34" charset="-122"/>
                <a:ea typeface="微软雅黑" panose="020B0503020204020204" pitchFamily="34" charset="-122"/>
                <a:cs typeface="Times New Roman" panose="02020603050405020304" charset="0"/>
              </a:rPr>
              <a:t>创设利于所有孩子的更好环境</a:t>
            </a:r>
            <a:endParaRPr lang="en-US" altLang="zh-CN" sz="2200" b="1" dirty="0">
              <a:latin typeface="微软雅黑" panose="020B0503020204020204" pitchFamily="34" charset="-122"/>
              <a:ea typeface="微软雅黑" panose="020B0503020204020204" pitchFamily="34" charset="-122"/>
              <a:cs typeface="Times New Roman" panose="02020603050405020304" charset="0"/>
            </a:endParaRPr>
          </a:p>
          <a:p>
            <a:pPr marL="342900" indent="-342900" algn="just">
              <a:lnSpc>
                <a:spcPct val="150000"/>
              </a:lnSpc>
              <a:buFont typeface="Wingdings" panose="05000000000000000000" pitchFamily="2" charset="2"/>
              <a:buChar char="l"/>
            </a:pPr>
            <a:r>
              <a:rPr lang="zh-CN" altLang="en-US" sz="2200" b="1" dirty="0">
                <a:latin typeface="微软雅黑" panose="020B0503020204020204" pitchFamily="34" charset="-122"/>
                <a:ea typeface="微软雅黑" panose="020B0503020204020204" pitchFamily="34" charset="-122"/>
                <a:cs typeface="Times New Roman" panose="02020603050405020304" charset="0"/>
              </a:rPr>
              <a:t>要帮助孩子提高应对能力</a:t>
            </a:r>
            <a:endParaRPr lang="en-US" altLang="zh-CN" sz="2200" b="1" dirty="0">
              <a:latin typeface="微软雅黑" panose="020B0503020204020204" pitchFamily="34" charset="-122"/>
              <a:ea typeface="微软雅黑" panose="020B0503020204020204" pitchFamily="34" charset="-122"/>
              <a:cs typeface="Times New Roman" panose="02020603050405020304" charset="0"/>
            </a:endParaRPr>
          </a:p>
          <a:p>
            <a:pPr indent="457200" algn="just">
              <a:lnSpc>
                <a:spcPct val="150000"/>
              </a:lnSpc>
            </a:pPr>
            <a:r>
              <a:rPr lang="zh-CN" altLang="en-US" sz="2200" dirty="0">
                <a:latin typeface="微软雅黑" panose="020B0503020204020204" pitchFamily="34" charset="-122"/>
                <a:ea typeface="微软雅黑" panose="020B0503020204020204" pitchFamily="34" charset="-122"/>
                <a:cs typeface="Times New Roman" panose="02020603050405020304" charset="0"/>
              </a:rPr>
              <a:t>让欺凌不再发生</a:t>
            </a:r>
            <a:endParaRPr lang="en-US" altLang="zh-CN" sz="2200" dirty="0">
              <a:latin typeface="微软雅黑" panose="020B0503020204020204" pitchFamily="34" charset="-122"/>
              <a:ea typeface="微软雅黑" panose="020B0503020204020204" pitchFamily="34" charset="-122"/>
              <a:cs typeface="Times New Roman" panose="02020603050405020304" charset="0"/>
            </a:endParaRPr>
          </a:p>
          <a:p>
            <a:pPr indent="457200" algn="just">
              <a:lnSpc>
                <a:spcPct val="150000"/>
              </a:lnSpc>
            </a:pPr>
            <a:r>
              <a:rPr lang="zh-CN" altLang="en-US" sz="2200" dirty="0">
                <a:latin typeface="微软雅黑" panose="020B0503020204020204" pitchFamily="34" charset="-122"/>
                <a:ea typeface="微软雅黑" panose="020B0503020204020204" pitchFamily="34" charset="-122"/>
                <a:cs typeface="Times New Roman" panose="02020603050405020304" charset="0"/>
              </a:rPr>
              <a:t>让孩子有新的成长和感悟</a:t>
            </a:r>
            <a:endParaRPr lang="en-US" altLang="zh-CN" sz="2200" dirty="0">
              <a:latin typeface="微软雅黑" panose="020B0503020204020204" pitchFamily="34" charset="-122"/>
              <a:ea typeface="微软雅黑" panose="020B0503020204020204" pitchFamily="34" charset="-122"/>
              <a:cs typeface="Times New Roman" panose="0202060305040502030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a:t>学生欺凌的定义</a:t>
            </a:r>
            <a:endParaRPr kumimoji="1" lang="zh-CN" altLang="en-US" dirty="0"/>
          </a:p>
        </p:txBody>
      </p:sp>
      <p:sp>
        <p:nvSpPr>
          <p:cNvPr id="3" name="内容占位符 2"/>
          <p:cNvSpPr>
            <a:spLocks noGrp="1"/>
          </p:cNvSpPr>
          <p:nvPr>
            <p:ph sz="quarter" idx="13"/>
          </p:nvPr>
        </p:nvSpPr>
        <p:spPr/>
        <p:txBody>
          <a:bodyPr>
            <a:normAutofit/>
          </a:bodyPr>
          <a:lstStyle/>
          <a:p>
            <a:pPr marL="0" indent="0">
              <a:lnSpc>
                <a:spcPct val="200000"/>
              </a:lnSpc>
              <a:buNone/>
            </a:pPr>
            <a:r>
              <a:rPr kumimoji="1" lang="en-US" altLang="zh-CN" b="1" dirty="0"/>
              <a:t>      </a:t>
            </a:r>
            <a:r>
              <a:rPr kumimoji="1" lang="zh-CN" altLang="en-US" b="1" dirty="0"/>
              <a:t>学生欺凌</a:t>
            </a:r>
            <a:r>
              <a:rPr kumimoji="1" lang="zh-CN" altLang="en-US" dirty="0"/>
              <a:t>，是指发生在</a:t>
            </a:r>
            <a:r>
              <a:rPr kumimoji="1" lang="zh-CN" altLang="en-US" b="1" dirty="0">
                <a:solidFill>
                  <a:srgbClr val="C00000"/>
                </a:solidFill>
              </a:rPr>
              <a:t>学生之间</a:t>
            </a:r>
            <a:r>
              <a:rPr kumimoji="1" lang="zh-CN" altLang="en-US" dirty="0"/>
              <a:t>，一方</a:t>
            </a:r>
            <a:r>
              <a:rPr kumimoji="1" lang="zh-CN" altLang="en-US" b="1" dirty="0">
                <a:solidFill>
                  <a:srgbClr val="C00000"/>
                </a:solidFill>
              </a:rPr>
              <a:t>蓄意或者恶意</a:t>
            </a:r>
            <a:r>
              <a:rPr kumimoji="1" lang="zh-CN" altLang="en-US" dirty="0"/>
              <a:t>通过</a:t>
            </a:r>
            <a:r>
              <a:rPr kumimoji="1" lang="zh-CN" altLang="en-US" b="1" dirty="0">
                <a:solidFill>
                  <a:srgbClr val="C00000"/>
                </a:solidFill>
              </a:rPr>
              <a:t>肢体、语言及网络等手段</a:t>
            </a:r>
            <a:r>
              <a:rPr kumimoji="1" lang="zh-CN" altLang="en-US" dirty="0"/>
              <a:t>实施</a:t>
            </a:r>
            <a:r>
              <a:rPr kumimoji="1" lang="zh-CN" altLang="en-US" b="1" dirty="0">
                <a:solidFill>
                  <a:srgbClr val="C00000"/>
                </a:solidFill>
              </a:rPr>
              <a:t>欺压、侮辱</a:t>
            </a:r>
            <a:r>
              <a:rPr kumimoji="1" lang="zh-CN" altLang="en-US" dirty="0"/>
              <a:t>，造成另一方</a:t>
            </a:r>
            <a:r>
              <a:rPr kumimoji="1" lang="zh-CN" altLang="en-US" b="1" dirty="0">
                <a:solidFill>
                  <a:srgbClr val="C00000"/>
                </a:solidFill>
              </a:rPr>
              <a:t>人身伤害、财产损失或者精神损害</a:t>
            </a:r>
            <a:r>
              <a:rPr kumimoji="1" lang="zh-CN" altLang="en-US" dirty="0"/>
              <a:t>的行为 。</a:t>
            </a:r>
            <a:endParaRPr kumimoji="1" lang="zh-CN" altLang="en-US" dirty="0"/>
          </a:p>
          <a:p>
            <a:pPr marL="0" indent="0">
              <a:lnSpc>
                <a:spcPct val="200000"/>
              </a:lnSpc>
              <a:buNone/>
            </a:pPr>
            <a:r>
              <a:rPr kumimoji="1" lang="zh-CN" altLang="en-US" dirty="0"/>
              <a:t> </a:t>
            </a:r>
            <a:r>
              <a:rPr kumimoji="1" lang="en-US" altLang="zh-CN" dirty="0"/>
              <a:t>      —《</a:t>
            </a:r>
            <a:r>
              <a:rPr kumimoji="1" lang="zh-CN" altLang="en-US" dirty="0"/>
              <a:t>中华人民共和国未成年人保护法</a:t>
            </a:r>
            <a:r>
              <a:rPr kumimoji="1" lang="en-US" altLang="zh-CN" dirty="0"/>
              <a:t>》</a:t>
            </a:r>
            <a:r>
              <a:rPr kumimoji="1" lang="zh-CN" altLang="en-US" dirty="0"/>
              <a:t>第一百三十条第三项</a:t>
            </a:r>
            <a:endParaRPr kumimoji="1" lang="zh-CN" alt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六、防治欺凌相关的法律规定</a:t>
            </a:r>
            <a:endParaRPr lang="zh-CN" altLang="en-US" dirty="0"/>
          </a:p>
        </p:txBody>
      </p:sp>
      <p:sp>
        <p:nvSpPr>
          <p:cNvPr id="18" name="椭圆 17"/>
          <p:cNvSpPr/>
          <p:nvPr/>
        </p:nvSpPr>
        <p:spPr bwMode="auto">
          <a:xfrm>
            <a:off x="1524000" y="1289050"/>
            <a:ext cx="3282950" cy="32829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838200" y="136525"/>
            <a:ext cx="10515600" cy="843189"/>
          </a:xfrm>
        </p:spPr>
        <p:txBody>
          <a:bodyPr/>
          <a:lstStyle/>
          <a:p>
            <a:r>
              <a:rPr lang="zh-CN" altLang="en-US" dirty="0"/>
              <a:t>我国防治学生欺凌的法律法规和相关文件</a:t>
            </a:r>
            <a:endParaRPr lang="zh-CN" altLang="en-US" dirty="0"/>
          </a:p>
        </p:txBody>
      </p:sp>
      <p:grpSp>
        <p:nvGrpSpPr>
          <p:cNvPr id="5" name="组合 4"/>
          <p:cNvGrpSpPr/>
          <p:nvPr/>
        </p:nvGrpSpPr>
        <p:grpSpPr>
          <a:xfrm>
            <a:off x="1224004" y="3246943"/>
            <a:ext cx="9742721" cy="2180039"/>
            <a:chOff x="658579" y="1296486"/>
            <a:chExt cx="9742721" cy="2429176"/>
          </a:xfrm>
        </p:grpSpPr>
        <p:sp>
          <p:nvSpPr>
            <p:cNvPr id="6" name="矩形: 圆角 5"/>
            <p:cNvSpPr/>
            <p:nvPr/>
          </p:nvSpPr>
          <p:spPr>
            <a:xfrm>
              <a:off x="658579" y="1296486"/>
              <a:ext cx="8363501" cy="351846"/>
            </a:xfrm>
            <a:prstGeom prst="roundRect">
              <a:avLst/>
            </a:prstGeom>
            <a:solidFill>
              <a:schemeClr val="accent1">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zh-CN" sz="2000" b="1" dirty="0">
                  <a:solidFill>
                    <a:schemeClr val="tx1"/>
                  </a:solidFill>
                  <a:latin typeface="微软雅黑" panose="020B0503020204020204" pitchFamily="34" charset="-122"/>
                  <a:ea typeface="微软雅黑" panose="020B0503020204020204" pitchFamily="34" charset="-122"/>
                  <a:sym typeface="+mn-lt"/>
                </a:rPr>
                <a:t>2016</a:t>
              </a:r>
              <a:r>
                <a:rPr lang="zh-CN" altLang="en-US" sz="2000" b="1" dirty="0">
                  <a:solidFill>
                    <a:schemeClr val="tx1"/>
                  </a:solidFill>
                  <a:latin typeface="微软雅黑" panose="020B0503020204020204" pitchFamily="34" charset="-122"/>
                  <a:ea typeface="微软雅黑" panose="020B0503020204020204" pitchFamily="34" charset="-122"/>
                  <a:sym typeface="+mn-lt"/>
                </a:rPr>
                <a:t>年</a:t>
              </a:r>
              <a:r>
                <a:rPr lang="en-US" altLang="zh-CN" sz="2000" b="1" dirty="0">
                  <a:solidFill>
                    <a:schemeClr val="tx1"/>
                  </a:solidFill>
                  <a:latin typeface="微软雅黑" panose="020B0503020204020204" pitchFamily="34" charset="-122"/>
                  <a:ea typeface="微软雅黑" panose="020B0503020204020204" pitchFamily="34" charset="-122"/>
                  <a:sym typeface="+mn-lt"/>
                </a:rPr>
                <a:t>   </a:t>
              </a:r>
              <a:r>
                <a:rPr lang="zh-CN" altLang="en-US" sz="2000" b="1" dirty="0">
                  <a:solidFill>
                    <a:schemeClr val="tx1"/>
                  </a:solidFill>
                  <a:latin typeface="微软雅黑" panose="020B0503020204020204" pitchFamily="34" charset="-122"/>
                  <a:ea typeface="微软雅黑" panose="020B0503020204020204" pitchFamily="34" charset="-122"/>
                  <a:sym typeface="+mn-lt"/>
                </a:rPr>
                <a:t>国务院教育督导委员会</a:t>
              </a:r>
              <a:r>
                <a:rPr lang="en-US" altLang="zh-CN" sz="2000" b="1" dirty="0">
                  <a:solidFill>
                    <a:schemeClr val="tx1"/>
                  </a:solidFill>
                  <a:latin typeface="微软雅黑" panose="020B0503020204020204" pitchFamily="34" charset="-122"/>
                  <a:ea typeface="微软雅黑" panose="020B0503020204020204" pitchFamily="34" charset="-122"/>
                  <a:sym typeface="+mn-lt"/>
                </a:rPr>
                <a:t>《</a:t>
              </a:r>
              <a:r>
                <a:rPr lang="zh-CN" altLang="en-US" sz="2000" b="1" dirty="0">
                  <a:solidFill>
                    <a:schemeClr val="tx1"/>
                  </a:solidFill>
                  <a:latin typeface="微软雅黑" panose="020B0503020204020204" pitchFamily="34" charset="-122"/>
                  <a:ea typeface="微软雅黑" panose="020B0503020204020204" pitchFamily="34" charset="-122"/>
                  <a:sym typeface="+mn-lt"/>
                </a:rPr>
                <a:t>关于开展校园欺凌专项治理的通知</a:t>
              </a:r>
              <a:r>
                <a:rPr lang="en-US" altLang="zh-CN" sz="2000" b="1" dirty="0">
                  <a:solidFill>
                    <a:schemeClr val="tx1"/>
                  </a:solidFill>
                  <a:latin typeface="微软雅黑" panose="020B0503020204020204" pitchFamily="34" charset="-122"/>
                  <a:ea typeface="微软雅黑" panose="020B0503020204020204" pitchFamily="34" charset="-122"/>
                  <a:sym typeface="+mn-lt"/>
                </a:rPr>
                <a:t>》</a:t>
              </a:r>
              <a:endParaRPr lang="zh-CN" altLang="en-US" sz="2000" b="1" dirty="0">
                <a:solidFill>
                  <a:schemeClr val="tx1"/>
                </a:solidFill>
                <a:latin typeface="微软雅黑" panose="020B0503020204020204" pitchFamily="34" charset="-122"/>
                <a:ea typeface="微软雅黑" panose="020B0503020204020204" pitchFamily="34" charset="-122"/>
              </a:endParaRPr>
            </a:p>
          </p:txBody>
        </p:sp>
        <p:sp>
          <p:nvSpPr>
            <p:cNvPr id="7" name="矩形: 圆角 6"/>
            <p:cNvSpPr/>
            <p:nvPr/>
          </p:nvSpPr>
          <p:spPr>
            <a:xfrm>
              <a:off x="658581" y="1766121"/>
              <a:ext cx="8363500" cy="334575"/>
            </a:xfrm>
            <a:prstGeom prst="roundRect">
              <a:avLst/>
            </a:prstGeom>
            <a:solidFill>
              <a:schemeClr val="accent1">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zh-CN" sz="2000" b="1" dirty="0">
                  <a:solidFill>
                    <a:schemeClr val="tx1"/>
                  </a:solidFill>
                  <a:latin typeface="微软雅黑" panose="020B0503020204020204" pitchFamily="34" charset="-122"/>
                  <a:ea typeface="微软雅黑" panose="020B0503020204020204" pitchFamily="34" charset="-122"/>
                  <a:sym typeface="+mn-lt"/>
                </a:rPr>
                <a:t>2016</a:t>
              </a:r>
              <a:r>
                <a:rPr lang="zh-CN" altLang="en-US" sz="2000" b="1" dirty="0">
                  <a:solidFill>
                    <a:schemeClr val="tx1"/>
                  </a:solidFill>
                  <a:latin typeface="微软雅黑" panose="020B0503020204020204" pitchFamily="34" charset="-122"/>
                  <a:ea typeface="微软雅黑" panose="020B0503020204020204" pitchFamily="34" charset="-122"/>
                  <a:sym typeface="+mn-lt"/>
                </a:rPr>
                <a:t>年   教育部等九部门</a:t>
              </a:r>
              <a:r>
                <a:rPr lang="en-US" altLang="zh-CN" sz="2000" b="1" dirty="0">
                  <a:solidFill>
                    <a:schemeClr val="tx1"/>
                  </a:solidFill>
                  <a:latin typeface="微软雅黑" panose="020B0503020204020204" pitchFamily="34" charset="-122"/>
                  <a:ea typeface="微软雅黑" panose="020B0503020204020204" pitchFamily="34" charset="-122"/>
                  <a:sym typeface="+mn-lt"/>
                </a:rPr>
                <a:t>《</a:t>
              </a:r>
              <a:r>
                <a:rPr lang="zh-CN" altLang="en-US" sz="2000" b="1" dirty="0">
                  <a:solidFill>
                    <a:schemeClr val="tx1"/>
                  </a:solidFill>
                  <a:latin typeface="微软雅黑" panose="020B0503020204020204" pitchFamily="34" charset="-122"/>
                  <a:ea typeface="微软雅黑" panose="020B0503020204020204" pitchFamily="34" charset="-122"/>
                  <a:sym typeface="+mn-lt"/>
                </a:rPr>
                <a:t>关于防治中小学生欺凌和暴力的指导意见</a:t>
              </a:r>
              <a:r>
                <a:rPr lang="en-US" altLang="zh-CN" sz="2000" b="1" dirty="0">
                  <a:solidFill>
                    <a:schemeClr val="tx1"/>
                  </a:solidFill>
                  <a:latin typeface="微软雅黑" panose="020B0503020204020204" pitchFamily="34" charset="-122"/>
                  <a:ea typeface="微软雅黑" panose="020B0503020204020204" pitchFamily="34" charset="-122"/>
                  <a:sym typeface="+mn-lt"/>
                </a:rPr>
                <a:t>》 </a:t>
              </a:r>
              <a:endParaRPr lang="zh-CN" altLang="en-US" sz="2000" b="1" dirty="0">
                <a:solidFill>
                  <a:schemeClr val="tx1"/>
                </a:solidFill>
                <a:latin typeface="微软雅黑" panose="020B0503020204020204" pitchFamily="34" charset="-122"/>
                <a:ea typeface="微软雅黑" panose="020B0503020204020204" pitchFamily="34" charset="-122"/>
              </a:endParaRPr>
            </a:p>
          </p:txBody>
        </p:sp>
        <p:sp>
          <p:nvSpPr>
            <p:cNvPr id="8" name="矩形: 圆角 7"/>
            <p:cNvSpPr/>
            <p:nvPr/>
          </p:nvSpPr>
          <p:spPr>
            <a:xfrm>
              <a:off x="658580" y="2243926"/>
              <a:ext cx="9247420" cy="400590"/>
            </a:xfrm>
            <a:prstGeom prst="roundRect">
              <a:avLst/>
            </a:prstGeom>
            <a:solidFill>
              <a:schemeClr val="accent1">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zh-CN" sz="2000" b="1" dirty="0">
                  <a:solidFill>
                    <a:schemeClr val="tx1"/>
                  </a:solidFill>
                  <a:latin typeface="微软雅黑" panose="020B0503020204020204" pitchFamily="34" charset="-122"/>
                  <a:ea typeface="微软雅黑" panose="020B0503020204020204" pitchFamily="34" charset="-122"/>
                  <a:sym typeface="+mn-lt"/>
                </a:rPr>
                <a:t>2017</a:t>
              </a:r>
              <a:r>
                <a:rPr lang="zh-CN" altLang="en-US" sz="2000" b="1" dirty="0">
                  <a:solidFill>
                    <a:schemeClr val="tx1"/>
                  </a:solidFill>
                  <a:latin typeface="微软雅黑" panose="020B0503020204020204" pitchFamily="34" charset="-122"/>
                  <a:ea typeface="微软雅黑" panose="020B0503020204020204" pitchFamily="34" charset="-122"/>
                  <a:sym typeface="+mn-lt"/>
                </a:rPr>
                <a:t>年   教育部等十一部门印发</a:t>
              </a:r>
              <a:r>
                <a:rPr lang="en-US" altLang="zh-CN" sz="2000" b="1" dirty="0">
                  <a:solidFill>
                    <a:schemeClr val="tx1"/>
                  </a:solidFill>
                  <a:latin typeface="微软雅黑" panose="020B0503020204020204" pitchFamily="34" charset="-122"/>
                  <a:ea typeface="微软雅黑" panose="020B0503020204020204" pitchFamily="34" charset="-122"/>
                  <a:sym typeface="+mn-lt"/>
                </a:rPr>
                <a:t>《</a:t>
              </a:r>
              <a:r>
                <a:rPr lang="zh-CN" altLang="en-US" sz="2000" b="1" dirty="0">
                  <a:solidFill>
                    <a:schemeClr val="tx1"/>
                  </a:solidFill>
                  <a:latin typeface="微软雅黑" panose="020B0503020204020204" pitchFamily="34" charset="-122"/>
                  <a:ea typeface="微软雅黑" panose="020B0503020204020204" pitchFamily="34" charset="-122"/>
                  <a:sym typeface="+mn-lt"/>
                </a:rPr>
                <a:t>关于加强中小学生欺凌综合治理方案</a:t>
              </a:r>
              <a:r>
                <a:rPr lang="en-US" altLang="zh-CN" sz="2000" b="1" dirty="0">
                  <a:solidFill>
                    <a:schemeClr val="tx1"/>
                  </a:solidFill>
                  <a:latin typeface="微软雅黑" panose="020B0503020204020204" pitchFamily="34" charset="-122"/>
                  <a:ea typeface="微软雅黑" panose="020B0503020204020204" pitchFamily="34" charset="-122"/>
                  <a:sym typeface="+mn-lt"/>
                </a:rPr>
                <a:t>》</a:t>
              </a:r>
              <a:r>
                <a:rPr lang="zh-CN" altLang="en-US" sz="2000" b="1" dirty="0">
                  <a:solidFill>
                    <a:schemeClr val="tx1"/>
                  </a:solidFill>
                  <a:latin typeface="微软雅黑" panose="020B0503020204020204" pitchFamily="34" charset="-122"/>
                  <a:ea typeface="微软雅黑" panose="020B0503020204020204" pitchFamily="34" charset="-122"/>
                  <a:sym typeface="+mn-lt"/>
                </a:rPr>
                <a:t>的通知</a:t>
              </a:r>
              <a:endParaRPr lang="zh-CN" altLang="en-US" sz="2000" b="1" dirty="0">
                <a:solidFill>
                  <a:schemeClr val="tx1"/>
                </a:solidFill>
                <a:latin typeface="微软雅黑" panose="020B0503020204020204" pitchFamily="34" charset="-122"/>
                <a:ea typeface="微软雅黑" panose="020B0503020204020204" pitchFamily="34" charset="-122"/>
              </a:endParaRPr>
            </a:p>
          </p:txBody>
        </p:sp>
        <p:sp>
          <p:nvSpPr>
            <p:cNvPr id="9" name="矩形: 圆角 8"/>
            <p:cNvSpPr/>
            <p:nvPr/>
          </p:nvSpPr>
          <p:spPr>
            <a:xfrm>
              <a:off x="658586" y="2789024"/>
              <a:ext cx="9742714" cy="400591"/>
            </a:xfrm>
            <a:prstGeom prst="roundRect">
              <a:avLst/>
            </a:prstGeom>
            <a:solidFill>
              <a:schemeClr val="accent1">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zh-CN" sz="2000" b="1" dirty="0">
                  <a:solidFill>
                    <a:schemeClr val="tx1"/>
                  </a:solidFill>
                  <a:latin typeface="微软雅黑" panose="020B0503020204020204" pitchFamily="34" charset="-122"/>
                  <a:ea typeface="微软雅黑" panose="020B0503020204020204" pitchFamily="34" charset="-122"/>
                  <a:sym typeface="+mn-lt"/>
                </a:rPr>
                <a:t>2021</a:t>
              </a:r>
              <a:r>
                <a:rPr lang="zh-CN" altLang="en-US" sz="2000" b="1" dirty="0">
                  <a:solidFill>
                    <a:schemeClr val="tx1"/>
                  </a:solidFill>
                  <a:latin typeface="微软雅黑" panose="020B0503020204020204" pitchFamily="34" charset="-122"/>
                  <a:ea typeface="微软雅黑" panose="020B0503020204020204" pitchFamily="34" charset="-122"/>
                  <a:sym typeface="+mn-lt"/>
                </a:rPr>
                <a:t>年   教育部办公厅关于印发</a:t>
              </a:r>
              <a:r>
                <a:rPr lang="en-US" altLang="zh-CN" sz="2000" b="1" dirty="0">
                  <a:solidFill>
                    <a:schemeClr val="tx1"/>
                  </a:solidFill>
                  <a:latin typeface="微软雅黑" panose="020B0503020204020204" pitchFamily="34" charset="-122"/>
                  <a:ea typeface="微软雅黑" panose="020B0503020204020204" pitchFamily="34" charset="-122"/>
                  <a:sym typeface="+mn-lt"/>
                </a:rPr>
                <a:t>《</a:t>
              </a:r>
              <a:r>
                <a:rPr lang="zh-CN" altLang="en-US" sz="2000" b="1" dirty="0">
                  <a:solidFill>
                    <a:schemeClr val="tx1"/>
                  </a:solidFill>
                  <a:latin typeface="微软雅黑" panose="020B0503020204020204" pitchFamily="34" charset="-122"/>
                  <a:ea typeface="微软雅黑" panose="020B0503020204020204" pitchFamily="34" charset="-122"/>
                  <a:sym typeface="+mn-lt"/>
                </a:rPr>
                <a:t>防范中小学生欺凌专项治理行动工作方案</a:t>
              </a:r>
              <a:r>
                <a:rPr lang="en-US" altLang="zh-CN" sz="2000" b="1" dirty="0">
                  <a:solidFill>
                    <a:schemeClr val="tx1"/>
                  </a:solidFill>
                  <a:latin typeface="微软雅黑" panose="020B0503020204020204" pitchFamily="34" charset="-122"/>
                  <a:ea typeface="微软雅黑" panose="020B0503020204020204" pitchFamily="34" charset="-122"/>
                  <a:sym typeface="+mn-lt"/>
                </a:rPr>
                <a:t>》</a:t>
              </a:r>
              <a:r>
                <a:rPr lang="zh-CN" altLang="en-US" sz="2000" b="1" dirty="0">
                  <a:solidFill>
                    <a:schemeClr val="tx1"/>
                  </a:solidFill>
                  <a:latin typeface="微软雅黑" panose="020B0503020204020204" pitchFamily="34" charset="-122"/>
                  <a:ea typeface="微软雅黑" panose="020B0503020204020204" pitchFamily="34" charset="-122"/>
                  <a:sym typeface="+mn-lt"/>
                </a:rPr>
                <a:t>的通知</a:t>
              </a:r>
              <a:endParaRPr lang="zh-CN" altLang="en-US" sz="2000" b="1" dirty="0">
                <a:solidFill>
                  <a:schemeClr val="tx1"/>
                </a:solidFill>
                <a:latin typeface="微软雅黑" panose="020B0503020204020204" pitchFamily="34" charset="-122"/>
                <a:ea typeface="微软雅黑" panose="020B0503020204020204" pitchFamily="34" charset="-122"/>
              </a:endParaRPr>
            </a:p>
          </p:txBody>
        </p:sp>
        <p:sp>
          <p:nvSpPr>
            <p:cNvPr id="10" name="矩形: 圆角 9"/>
            <p:cNvSpPr/>
            <p:nvPr/>
          </p:nvSpPr>
          <p:spPr>
            <a:xfrm>
              <a:off x="658580" y="3338467"/>
              <a:ext cx="8363500" cy="387195"/>
            </a:xfrm>
            <a:prstGeom prst="roundRect">
              <a:avLst/>
            </a:prstGeom>
            <a:solidFill>
              <a:schemeClr val="accent1">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zh-CN" sz="2000" b="1" dirty="0">
                  <a:solidFill>
                    <a:schemeClr val="tx1"/>
                  </a:solidFill>
                  <a:latin typeface="微软雅黑" panose="020B0503020204020204" pitchFamily="34" charset="-122"/>
                  <a:ea typeface="微软雅黑" panose="020B0503020204020204" pitchFamily="34" charset="-122"/>
                  <a:sym typeface="+mn-lt"/>
                </a:rPr>
                <a:t>2021</a:t>
              </a:r>
              <a:r>
                <a:rPr lang="zh-CN" altLang="en-US" sz="2000" b="1" dirty="0">
                  <a:solidFill>
                    <a:schemeClr val="tx1"/>
                  </a:solidFill>
                  <a:latin typeface="微软雅黑" panose="020B0503020204020204" pitchFamily="34" charset="-122"/>
                  <a:ea typeface="微软雅黑" panose="020B0503020204020204" pitchFamily="34" charset="-122"/>
                  <a:sym typeface="+mn-lt"/>
                </a:rPr>
                <a:t>年   教育部印发</a:t>
              </a:r>
              <a:r>
                <a:rPr lang="en-US" altLang="zh-CN" sz="2000" b="1" dirty="0">
                  <a:solidFill>
                    <a:schemeClr val="tx1"/>
                  </a:solidFill>
                  <a:latin typeface="微软雅黑" panose="020B0503020204020204" pitchFamily="34" charset="-122"/>
                  <a:ea typeface="微软雅黑" panose="020B0503020204020204" pitchFamily="34" charset="-122"/>
                  <a:sym typeface="+mn-lt"/>
                </a:rPr>
                <a:t>《</a:t>
              </a:r>
              <a:r>
                <a:rPr lang="zh-CN" altLang="en-US" sz="2000" b="1" dirty="0">
                  <a:solidFill>
                    <a:schemeClr val="tx1"/>
                  </a:solidFill>
                  <a:latin typeface="微软雅黑" panose="020B0503020204020204" pitchFamily="34" charset="-122"/>
                  <a:ea typeface="微软雅黑" panose="020B0503020204020204" pitchFamily="34" charset="-122"/>
                  <a:sym typeface="+mn-lt"/>
                </a:rPr>
                <a:t>未成年人学校保护规定</a:t>
              </a:r>
              <a:r>
                <a:rPr lang="en-US" altLang="zh-CN" sz="2000" b="1" dirty="0">
                  <a:solidFill>
                    <a:schemeClr val="tx1"/>
                  </a:solidFill>
                  <a:latin typeface="微软雅黑" panose="020B0503020204020204" pitchFamily="34" charset="-122"/>
                  <a:ea typeface="微软雅黑" panose="020B0503020204020204" pitchFamily="34" charset="-122"/>
                  <a:sym typeface="+mn-lt"/>
                </a:rPr>
                <a:t>》</a:t>
              </a:r>
              <a:endParaRPr lang="zh-CN" altLang="en-US" sz="2000" b="1" dirty="0">
                <a:solidFill>
                  <a:schemeClr val="tx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1224004" y="1579362"/>
            <a:ext cx="10165357" cy="1230011"/>
            <a:chOff x="658582" y="4277654"/>
            <a:chExt cx="10165357" cy="1669440"/>
          </a:xfrm>
        </p:grpSpPr>
        <p:sp>
          <p:nvSpPr>
            <p:cNvPr id="12" name="矩形: 圆角 11"/>
            <p:cNvSpPr/>
            <p:nvPr/>
          </p:nvSpPr>
          <p:spPr>
            <a:xfrm>
              <a:off x="658582" y="4277654"/>
              <a:ext cx="7692938" cy="441244"/>
            </a:xfrm>
            <a:prstGeom prst="roundRect">
              <a:avLst/>
            </a:prstGeom>
            <a:solidFill>
              <a:schemeClr val="accent3">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zh-CN" sz="2000" b="1" dirty="0">
                  <a:solidFill>
                    <a:schemeClr val="tx1"/>
                  </a:solidFill>
                  <a:latin typeface="微软雅黑" panose="020B0503020204020204" pitchFamily="34" charset="-122"/>
                  <a:ea typeface="微软雅黑" panose="020B0503020204020204" pitchFamily="34" charset="-122"/>
                  <a:sym typeface="+mn-lt"/>
                </a:rPr>
                <a:t>2020</a:t>
              </a:r>
              <a:r>
                <a:rPr lang="zh-CN" altLang="en-US" sz="2000" b="1" dirty="0">
                  <a:solidFill>
                    <a:schemeClr val="tx1"/>
                  </a:solidFill>
                  <a:latin typeface="微软雅黑" panose="020B0503020204020204" pitchFamily="34" charset="-122"/>
                  <a:ea typeface="微软雅黑" panose="020B0503020204020204" pitchFamily="34" charset="-122"/>
                  <a:sym typeface="+mn-lt"/>
                </a:rPr>
                <a:t>年  </a:t>
              </a:r>
              <a:r>
                <a:rPr lang="en-US" altLang="zh-CN" sz="2000" b="1" dirty="0">
                  <a:solidFill>
                    <a:schemeClr val="tx1"/>
                  </a:solidFill>
                  <a:latin typeface="微软雅黑" panose="020B0503020204020204" pitchFamily="34" charset="-122"/>
                  <a:ea typeface="微软雅黑" panose="020B0503020204020204" pitchFamily="34" charset="-122"/>
                  <a:sym typeface="+mn-lt"/>
                </a:rPr>
                <a:t>《</a:t>
              </a:r>
              <a:r>
                <a:rPr lang="zh-CN" altLang="en-US" sz="2000" b="1" dirty="0">
                  <a:solidFill>
                    <a:schemeClr val="tx1"/>
                  </a:solidFill>
                  <a:latin typeface="微软雅黑" panose="020B0503020204020204" pitchFamily="34" charset="-122"/>
                  <a:ea typeface="微软雅黑" panose="020B0503020204020204" pitchFamily="34" charset="-122"/>
                  <a:sym typeface="+mn-lt"/>
                </a:rPr>
                <a:t>中华人民共和国未成年人保护法</a:t>
              </a:r>
              <a:r>
                <a:rPr lang="en-US" altLang="zh-CN" sz="2000" b="1" dirty="0">
                  <a:solidFill>
                    <a:schemeClr val="tx1"/>
                  </a:solidFill>
                  <a:latin typeface="微软雅黑" panose="020B0503020204020204" pitchFamily="34" charset="-122"/>
                  <a:ea typeface="微软雅黑" panose="020B0503020204020204" pitchFamily="34" charset="-122"/>
                  <a:sym typeface="+mn-lt"/>
                </a:rPr>
                <a:t>》</a:t>
              </a:r>
              <a:r>
                <a:rPr lang="zh-CN" altLang="en-US" sz="2000" b="1" dirty="0">
                  <a:solidFill>
                    <a:schemeClr val="tx1"/>
                  </a:solidFill>
                  <a:latin typeface="微软雅黑" panose="020B0503020204020204" pitchFamily="34" charset="-122"/>
                  <a:ea typeface="微软雅黑" panose="020B0503020204020204" pitchFamily="34" charset="-122"/>
                  <a:sym typeface="+mn-lt"/>
                </a:rPr>
                <a:t>（</a:t>
              </a:r>
              <a:r>
                <a:rPr lang="en-US" altLang="zh-CN" sz="2000" b="1" dirty="0">
                  <a:solidFill>
                    <a:schemeClr val="tx1"/>
                  </a:solidFill>
                  <a:latin typeface="微软雅黑" panose="020B0503020204020204" pitchFamily="34" charset="-122"/>
                  <a:ea typeface="微软雅黑" panose="020B0503020204020204" pitchFamily="34" charset="-122"/>
                  <a:sym typeface="+mn-lt"/>
                </a:rPr>
                <a:t>2020</a:t>
              </a:r>
              <a:r>
                <a:rPr lang="zh-CN" altLang="en-US" sz="2000" b="1" dirty="0">
                  <a:solidFill>
                    <a:schemeClr val="tx1"/>
                  </a:solidFill>
                  <a:latin typeface="微软雅黑" panose="020B0503020204020204" pitchFamily="34" charset="-122"/>
                  <a:ea typeface="微软雅黑" panose="020B0503020204020204" pitchFamily="34" charset="-122"/>
                  <a:sym typeface="+mn-lt"/>
                </a:rPr>
                <a:t>年修订）</a:t>
              </a:r>
              <a:endParaRPr lang="zh-CN" altLang="en-US" sz="2000" b="1" dirty="0">
                <a:solidFill>
                  <a:schemeClr val="tx1"/>
                </a:solidFill>
                <a:latin typeface="微软雅黑" panose="020B0503020204020204" pitchFamily="34" charset="-122"/>
                <a:ea typeface="微软雅黑" panose="020B0503020204020204" pitchFamily="34" charset="-122"/>
              </a:endParaRPr>
            </a:p>
          </p:txBody>
        </p:sp>
        <p:sp>
          <p:nvSpPr>
            <p:cNvPr id="13" name="矩形: 圆角 12"/>
            <p:cNvSpPr/>
            <p:nvPr/>
          </p:nvSpPr>
          <p:spPr>
            <a:xfrm>
              <a:off x="658583" y="4933192"/>
              <a:ext cx="7692938" cy="410241"/>
            </a:xfrm>
            <a:prstGeom prst="roundRect">
              <a:avLst/>
            </a:prstGeom>
            <a:solidFill>
              <a:schemeClr val="accent3">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zh-CN" sz="2000" b="1" dirty="0">
                  <a:solidFill>
                    <a:schemeClr val="tx1"/>
                  </a:solidFill>
                  <a:latin typeface="微软雅黑" panose="020B0503020204020204" pitchFamily="34" charset="-122"/>
                  <a:ea typeface="微软雅黑" panose="020B0503020204020204" pitchFamily="34" charset="-122"/>
                  <a:sym typeface="+mn-lt"/>
                </a:rPr>
                <a:t>2020</a:t>
              </a:r>
              <a:r>
                <a:rPr lang="zh-CN" altLang="en-US" sz="2000" b="1" dirty="0">
                  <a:solidFill>
                    <a:schemeClr val="tx1"/>
                  </a:solidFill>
                  <a:latin typeface="微软雅黑" panose="020B0503020204020204" pitchFamily="34" charset="-122"/>
                  <a:ea typeface="微软雅黑" panose="020B0503020204020204" pitchFamily="34" charset="-122"/>
                  <a:sym typeface="+mn-lt"/>
                </a:rPr>
                <a:t>年  </a:t>
              </a:r>
              <a:r>
                <a:rPr lang="en-US" altLang="zh-CN" sz="2000" b="1" dirty="0">
                  <a:solidFill>
                    <a:schemeClr val="tx1"/>
                  </a:solidFill>
                  <a:latin typeface="微软雅黑" panose="020B0503020204020204" pitchFamily="34" charset="-122"/>
                  <a:ea typeface="微软雅黑" panose="020B0503020204020204" pitchFamily="34" charset="-122"/>
                  <a:sym typeface="+mn-lt"/>
                </a:rPr>
                <a:t>《</a:t>
              </a:r>
              <a:r>
                <a:rPr lang="zh-CN" altLang="en-US" sz="2000" b="1" dirty="0">
                  <a:solidFill>
                    <a:schemeClr val="tx1"/>
                  </a:solidFill>
                  <a:latin typeface="微软雅黑" panose="020B0503020204020204" pitchFamily="34" charset="-122"/>
                  <a:ea typeface="微软雅黑" panose="020B0503020204020204" pitchFamily="34" charset="-122"/>
                  <a:sym typeface="+mn-lt"/>
                </a:rPr>
                <a:t>中华人民共和国预防未成年人犯罪法</a:t>
              </a:r>
              <a:r>
                <a:rPr lang="en-US" altLang="zh-CN" sz="2000" b="1" dirty="0">
                  <a:solidFill>
                    <a:schemeClr val="tx1"/>
                  </a:solidFill>
                  <a:latin typeface="微软雅黑" panose="020B0503020204020204" pitchFamily="34" charset="-122"/>
                  <a:ea typeface="微软雅黑" panose="020B0503020204020204" pitchFamily="34" charset="-122"/>
                  <a:sym typeface="+mn-lt"/>
                </a:rPr>
                <a:t>》</a:t>
              </a:r>
              <a:r>
                <a:rPr lang="zh-CN" altLang="en-US" sz="2000" b="1" dirty="0">
                  <a:solidFill>
                    <a:schemeClr val="tx1"/>
                  </a:solidFill>
                  <a:latin typeface="微软雅黑" panose="020B0503020204020204" pitchFamily="34" charset="-122"/>
                  <a:ea typeface="微软雅黑" panose="020B0503020204020204" pitchFamily="34" charset="-122"/>
                  <a:sym typeface="+mn-lt"/>
                </a:rPr>
                <a:t>（</a:t>
              </a:r>
              <a:r>
                <a:rPr lang="en-US" altLang="zh-CN" sz="2000" b="1" dirty="0">
                  <a:solidFill>
                    <a:schemeClr val="tx1"/>
                  </a:solidFill>
                  <a:latin typeface="微软雅黑" panose="020B0503020204020204" pitchFamily="34" charset="-122"/>
                  <a:ea typeface="微软雅黑" panose="020B0503020204020204" pitchFamily="34" charset="-122"/>
                  <a:sym typeface="+mn-lt"/>
                </a:rPr>
                <a:t>2020</a:t>
              </a:r>
              <a:r>
                <a:rPr lang="zh-CN" altLang="en-US" sz="2000" b="1" dirty="0">
                  <a:solidFill>
                    <a:schemeClr val="tx1"/>
                  </a:solidFill>
                  <a:latin typeface="微软雅黑" panose="020B0503020204020204" pitchFamily="34" charset="-122"/>
                  <a:ea typeface="微软雅黑" panose="020B0503020204020204" pitchFamily="34" charset="-122"/>
                  <a:sym typeface="+mn-lt"/>
                </a:rPr>
                <a:t>年修订）</a:t>
              </a:r>
              <a:endParaRPr lang="zh-CN" altLang="en-US" sz="2000" b="1" dirty="0">
                <a:solidFill>
                  <a:schemeClr val="tx1"/>
                </a:solidFill>
                <a:latin typeface="微软雅黑" panose="020B0503020204020204" pitchFamily="34" charset="-122"/>
                <a:ea typeface="微软雅黑" panose="020B0503020204020204" pitchFamily="34" charset="-122"/>
              </a:endParaRPr>
            </a:p>
          </p:txBody>
        </p:sp>
        <p:sp>
          <p:nvSpPr>
            <p:cNvPr id="14" name="矩形: 圆角 13"/>
            <p:cNvSpPr/>
            <p:nvPr/>
          </p:nvSpPr>
          <p:spPr>
            <a:xfrm>
              <a:off x="658582" y="5505850"/>
              <a:ext cx="10165357" cy="441244"/>
            </a:xfrm>
            <a:prstGeom prst="roundRect">
              <a:avLst/>
            </a:prstGeom>
            <a:solidFill>
              <a:schemeClr val="accent3">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zh-CN" sz="2000" b="1" dirty="0">
                  <a:solidFill>
                    <a:schemeClr val="tx1"/>
                  </a:solidFill>
                  <a:latin typeface="微软雅黑" panose="020B0503020204020204" pitchFamily="34" charset="-122"/>
                  <a:ea typeface="微软雅黑" panose="020B0503020204020204" pitchFamily="34" charset="-122"/>
                  <a:sym typeface="+mn-lt"/>
                </a:rPr>
                <a:t>2020</a:t>
              </a:r>
              <a:r>
                <a:rPr lang="zh-CN" altLang="en-US" sz="2000" b="1" dirty="0">
                  <a:solidFill>
                    <a:schemeClr val="tx1"/>
                  </a:solidFill>
                  <a:latin typeface="微软雅黑" panose="020B0503020204020204" pitchFamily="34" charset="-122"/>
                  <a:ea typeface="微软雅黑" panose="020B0503020204020204" pitchFamily="34" charset="-122"/>
                  <a:sym typeface="+mn-lt"/>
                </a:rPr>
                <a:t>年   最高人民检察院</a:t>
              </a:r>
              <a:r>
                <a:rPr lang="en-US" altLang="zh-CN" sz="2000" b="1" dirty="0">
                  <a:solidFill>
                    <a:schemeClr val="tx1"/>
                  </a:solidFill>
                  <a:latin typeface="微软雅黑" panose="020B0503020204020204" pitchFamily="34" charset="-122"/>
                  <a:ea typeface="微软雅黑" panose="020B0503020204020204" pitchFamily="34" charset="-122"/>
                  <a:sym typeface="+mn-lt"/>
                </a:rPr>
                <a:t>《</a:t>
              </a:r>
              <a:r>
                <a:rPr lang="zh-CN" altLang="en-US" sz="2000" b="1" dirty="0">
                  <a:solidFill>
                    <a:schemeClr val="tx1"/>
                  </a:solidFill>
                  <a:latin typeface="微软雅黑" panose="020B0503020204020204" pitchFamily="34" charset="-122"/>
                  <a:ea typeface="微软雅黑" panose="020B0503020204020204" pitchFamily="34" charset="-122"/>
                  <a:sym typeface="+mn-lt"/>
                </a:rPr>
                <a:t>关于建立侵害未成年人案件强制报告制度的意见（试行）</a:t>
              </a:r>
              <a:r>
                <a:rPr lang="en-US" altLang="zh-CN" sz="2000" b="1" dirty="0">
                  <a:solidFill>
                    <a:schemeClr val="tx1"/>
                  </a:solidFill>
                  <a:latin typeface="微软雅黑" panose="020B0503020204020204" pitchFamily="34" charset="-122"/>
                  <a:ea typeface="微软雅黑" panose="020B0503020204020204" pitchFamily="34" charset="-122"/>
                  <a:sym typeface="+mn-lt"/>
                </a:rPr>
                <a:t>》</a:t>
              </a:r>
              <a:endParaRPr lang="zh-CN" altLang="en-US" sz="2000" b="1" dirty="0">
                <a:solidFill>
                  <a:schemeClr val="tx1"/>
                </a:solidFill>
                <a:latin typeface="微软雅黑" panose="020B0503020204020204" pitchFamily="34" charset="-122"/>
                <a:ea typeface="微软雅黑" panose="020B0503020204020204" pitchFamily="34" charset="-122"/>
              </a:endParaRPr>
            </a:p>
          </p:txBody>
        </p:sp>
      </p:grpSp>
      <p:sp>
        <p:nvSpPr>
          <p:cNvPr id="15" name="文本框 14"/>
          <p:cNvSpPr txBox="1"/>
          <p:nvPr/>
        </p:nvSpPr>
        <p:spPr>
          <a:xfrm>
            <a:off x="1297172" y="5419740"/>
            <a:ext cx="6776484" cy="368300"/>
          </a:xfrm>
          <a:prstGeom prst="rect">
            <a:avLst/>
          </a:prstGeom>
          <a:noFill/>
        </p:spPr>
        <p:txBody>
          <a:bodyPr wrap="square" rtlCol="0">
            <a:spAutoFit/>
          </a:bodyPr>
          <a:lstStyle/>
          <a:p>
            <a:r>
              <a:rPr lang="en-US" altLang="zh-CN" b="1" dirty="0"/>
              <a:t>……</a:t>
            </a:r>
            <a:endParaRPr lang="zh-CN" altLang="en-US" b="1"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欺凌者应承担的法律责任</a:t>
            </a:r>
            <a:endParaRPr lang="zh-CN" altLang="en-US" dirty="0"/>
          </a:p>
        </p:txBody>
      </p:sp>
      <p:sp>
        <p:nvSpPr>
          <p:cNvPr id="6" name="内容占位符 1"/>
          <p:cNvSpPr>
            <a:spLocks noGrp="1"/>
          </p:cNvSpPr>
          <p:nvPr>
            <p:ph sz="quarter" idx="13"/>
          </p:nvPr>
        </p:nvSpPr>
        <p:spPr>
          <a:xfrm>
            <a:off x="838200" y="1370149"/>
            <a:ext cx="10790208" cy="4840870"/>
          </a:xfrm>
        </p:spPr>
        <p:txBody>
          <a:bodyPr>
            <a:normAutofit fontScale="70000" lnSpcReduction="20000"/>
          </a:bodyPr>
          <a:lstStyle/>
          <a:p>
            <a:pPr marL="342900" indent="-342900" algn="just">
              <a:lnSpc>
                <a:spcPct val="150000"/>
              </a:lnSpc>
              <a:buFont typeface="Wingdings" panose="05000000000000000000" pitchFamily="2" charset="2"/>
              <a:buChar char="l"/>
            </a:pPr>
            <a:r>
              <a:rPr lang="zh-CN" altLang="en-US" sz="2800" b="1" dirty="0">
                <a:latin typeface="微软雅黑" panose="020B0503020204020204" pitchFamily="34" charset="-122"/>
                <a:ea typeface="微软雅黑" panose="020B0503020204020204" pitchFamily="34" charset="-122"/>
                <a:cs typeface="Times New Roman" panose="02020603050405020304" charset="0"/>
              </a:rPr>
              <a:t>民事责任：</a:t>
            </a:r>
            <a:r>
              <a:rPr lang="zh-CN" altLang="en-US" sz="2800" dirty="0">
                <a:latin typeface="微软雅黑" panose="020B0503020204020204" pitchFamily="34" charset="-122"/>
                <a:ea typeface="微软雅黑" panose="020B0503020204020204" pitchFamily="34" charset="-122"/>
                <a:cs typeface="Times New Roman" panose="02020603050405020304" charset="0"/>
              </a:rPr>
              <a:t>欺凌者承担的民事责任方式有：停止侵害，返还财产，赔偿损失，消除影响、恢复名誉以及赔礼道歉等。具体的赔偿费用包括医疗费、护理费、交通费、住宿费、住院伙食补助费、必要的营养费、家长的误工费以及精神损害抚慰金等。如果欺凌者有自己的财产或收入，则应当从本人财产中支付赔偿费用；不足部分，由监护人赔偿。</a:t>
            </a:r>
            <a:endParaRPr lang="en-US" altLang="zh-CN" sz="2800" dirty="0">
              <a:latin typeface="微软雅黑" panose="020B0503020204020204" pitchFamily="34" charset="-122"/>
              <a:ea typeface="微软雅黑" panose="020B0503020204020204" pitchFamily="34" charset="-122"/>
              <a:cs typeface="Times New Roman" panose="02020603050405020304" charset="0"/>
            </a:endParaRPr>
          </a:p>
          <a:p>
            <a:pPr marL="342900" indent="-342900" algn="just">
              <a:lnSpc>
                <a:spcPct val="150000"/>
              </a:lnSpc>
              <a:buFont typeface="Wingdings" panose="05000000000000000000" pitchFamily="2" charset="2"/>
              <a:buChar char="l"/>
            </a:pPr>
            <a:r>
              <a:rPr lang="zh-CN" altLang="en-US" sz="2800" b="1" dirty="0">
                <a:effectLst/>
                <a:latin typeface="微软雅黑" panose="020B0503020204020204" pitchFamily="34" charset="-122"/>
                <a:ea typeface="微软雅黑" panose="020B0503020204020204" pitchFamily="34" charset="-122"/>
                <a:cs typeface="Times New Roman" panose="02020603050405020304" charset="0"/>
              </a:rPr>
              <a:t>治安管理处罚</a:t>
            </a:r>
            <a:r>
              <a:rPr lang="zh-CN" altLang="en-US" b="1" dirty="0">
                <a:latin typeface="微软雅黑" panose="020B0503020204020204" pitchFamily="34" charset="-122"/>
                <a:ea typeface="微软雅黑" panose="020B0503020204020204" pitchFamily="34" charset="-122"/>
                <a:cs typeface="Times New Roman" panose="02020603050405020304" charset="0"/>
              </a:rPr>
              <a:t>：</a:t>
            </a:r>
            <a:r>
              <a:rPr lang="zh-CN" altLang="en-US" sz="2800" dirty="0">
                <a:effectLst/>
                <a:latin typeface="微软雅黑" panose="020B0503020204020204" pitchFamily="34" charset="-122"/>
                <a:ea typeface="微软雅黑" panose="020B0503020204020204" pitchFamily="34" charset="-122"/>
                <a:cs typeface="Times New Roman" panose="02020603050405020304" charset="0"/>
              </a:rPr>
              <a:t>如果欺凌行为情节轻微，尚不构成犯罪，但是同样违反了我国</a:t>
            </a:r>
            <a:r>
              <a:rPr lang="en-US" altLang="zh-CN" sz="2800" dirty="0">
                <a:effectLst/>
                <a:latin typeface="微软雅黑" panose="020B0503020204020204" pitchFamily="34" charset="-122"/>
                <a:ea typeface="微软雅黑" panose="020B0503020204020204" pitchFamily="34" charset="-122"/>
                <a:cs typeface="Times New Roman" panose="02020603050405020304" charset="0"/>
              </a:rPr>
              <a:t>《</a:t>
            </a:r>
            <a:r>
              <a:rPr lang="zh-CN" altLang="en-US" sz="2800" dirty="0">
                <a:effectLst/>
                <a:latin typeface="微软雅黑" panose="020B0503020204020204" pitchFamily="34" charset="-122"/>
                <a:ea typeface="微软雅黑" panose="020B0503020204020204" pitchFamily="34" charset="-122"/>
                <a:cs typeface="Times New Roman" panose="02020603050405020304" charset="0"/>
              </a:rPr>
              <a:t>治安管理处罚法</a:t>
            </a:r>
            <a:r>
              <a:rPr lang="en-US" altLang="zh-CN" sz="2800" dirty="0">
                <a:effectLst/>
                <a:latin typeface="微软雅黑" panose="020B0503020204020204" pitchFamily="34" charset="-122"/>
                <a:ea typeface="微软雅黑" panose="020B0503020204020204" pitchFamily="34" charset="-122"/>
                <a:cs typeface="Times New Roman" panose="02020603050405020304" charset="0"/>
              </a:rPr>
              <a:t>》</a:t>
            </a:r>
            <a:r>
              <a:rPr lang="zh-CN" altLang="en-US" sz="2800" dirty="0">
                <a:effectLst/>
                <a:latin typeface="微软雅黑" panose="020B0503020204020204" pitchFamily="34" charset="-122"/>
                <a:ea typeface="微软雅黑" panose="020B0503020204020204" pitchFamily="34" charset="-122"/>
                <a:cs typeface="Times New Roman" panose="02020603050405020304" charset="0"/>
              </a:rPr>
              <a:t>的规定，可能会受到警告、罚款、行政拘留等治安管理处罚。当然，欺凌者因未满</a:t>
            </a:r>
            <a:r>
              <a:rPr lang="en-US" altLang="zh-CN" sz="2800" dirty="0">
                <a:effectLst/>
                <a:latin typeface="微软雅黑" panose="020B0503020204020204" pitchFamily="34" charset="-122"/>
                <a:ea typeface="微软雅黑" panose="020B0503020204020204" pitchFamily="34" charset="-122"/>
                <a:cs typeface="Times New Roman" panose="02020603050405020304" charset="0"/>
              </a:rPr>
              <a:t>14</a:t>
            </a:r>
            <a:r>
              <a:rPr lang="zh-CN" altLang="en-US" sz="2800" dirty="0">
                <a:effectLst/>
                <a:latin typeface="微软雅黑" panose="020B0503020204020204" pitchFamily="34" charset="-122"/>
                <a:ea typeface="微软雅黑" panose="020B0503020204020204" pitchFamily="34" charset="-122"/>
                <a:cs typeface="Times New Roman" panose="02020603050405020304" charset="0"/>
              </a:rPr>
              <a:t>周岁而未受到治安管理处罚的，公安机关也会责令监护人严加管教。</a:t>
            </a:r>
            <a:endParaRPr lang="en-US" altLang="zh-CN" sz="2800" dirty="0">
              <a:effectLst/>
              <a:latin typeface="微软雅黑" panose="020B0503020204020204" pitchFamily="34" charset="-122"/>
              <a:ea typeface="微软雅黑" panose="020B0503020204020204" pitchFamily="34" charset="-122"/>
              <a:cs typeface="Times New Roman" panose="02020603050405020304" charset="0"/>
            </a:endParaRPr>
          </a:p>
          <a:p>
            <a:pPr marL="342900" indent="-342900" algn="just">
              <a:lnSpc>
                <a:spcPct val="150000"/>
              </a:lnSpc>
              <a:buFont typeface="Wingdings" panose="05000000000000000000" pitchFamily="2" charset="2"/>
              <a:buChar char="l"/>
            </a:pPr>
            <a:r>
              <a:rPr lang="zh-CN" altLang="en-US" sz="2800" b="1" dirty="0">
                <a:latin typeface="微软雅黑" panose="020B0503020204020204" pitchFamily="34" charset="-122"/>
                <a:ea typeface="微软雅黑" panose="020B0503020204020204" pitchFamily="34" charset="-122"/>
                <a:cs typeface="Times New Roman" panose="02020603050405020304" charset="0"/>
              </a:rPr>
              <a:t>刑事法律责任：</a:t>
            </a:r>
            <a:r>
              <a:rPr lang="zh-CN" altLang="en-US" sz="2800" dirty="0">
                <a:latin typeface="微软雅黑" panose="020B0503020204020204" pitchFamily="34" charset="-122"/>
                <a:ea typeface="微软雅黑" panose="020B0503020204020204" pitchFamily="34" charset="-122"/>
                <a:cs typeface="Times New Roman" panose="02020603050405020304" charset="0"/>
              </a:rPr>
              <a:t>如果欺凌者的行为达到刑事犯罪程度，则有可能被司法机关追究刑事法律责任。不同的欺凌行为可能涉嫌的罪名有：寻衅滋事罪，故意伤害罪，过失致人重伤罪、过失致人死亡罪，非法拘禁罪，侮辱罪、诽谤罪，抢劫罪，故意毁坏财物罪，强制猥亵、侮辱罪和强制猥亵儿童罪等。</a:t>
            </a:r>
            <a:endParaRPr lang="zh-CN" alt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t>欺凌者应承担的法律责任</a:t>
            </a:r>
            <a:endParaRPr lang="zh-CN" altLang="en-US" dirty="0"/>
          </a:p>
        </p:txBody>
      </p:sp>
      <p:pic>
        <p:nvPicPr>
          <p:cNvPr id="4" name="图片 3"/>
          <p:cNvPicPr>
            <a:picLocks noChangeAspect="1"/>
          </p:cNvPicPr>
          <p:nvPr/>
        </p:nvPicPr>
        <p:blipFill>
          <a:blip r:embed="rId1"/>
          <a:stretch>
            <a:fillRect/>
          </a:stretch>
        </p:blipFill>
        <p:spPr>
          <a:xfrm>
            <a:off x="1057052" y="1505009"/>
            <a:ext cx="2785934" cy="4570862"/>
          </a:xfrm>
          <a:prstGeom prst="rect">
            <a:avLst/>
          </a:prstGeom>
        </p:spPr>
      </p:pic>
      <p:sp>
        <p:nvSpPr>
          <p:cNvPr id="5" name="文本框 4"/>
          <p:cNvSpPr txBox="1"/>
          <p:nvPr/>
        </p:nvSpPr>
        <p:spPr>
          <a:xfrm>
            <a:off x="4742121" y="1505009"/>
            <a:ext cx="6783572" cy="4523105"/>
          </a:xfrm>
          <a:prstGeom prst="rect">
            <a:avLst/>
          </a:prstGeom>
          <a:noFill/>
        </p:spPr>
        <p:txBody>
          <a:bodyPr wrap="square" rtlCol="0">
            <a:spAutoFit/>
          </a:bodyPr>
          <a:lstStyle/>
          <a:p>
            <a:pPr marL="342900" indent="-342900">
              <a:lnSpc>
                <a:spcPct val="150000"/>
              </a:lnSpc>
              <a:buFont typeface="Wingdings" panose="05000000000000000000" pitchFamily="2" charset="2"/>
              <a:buChar char="l"/>
            </a:pPr>
            <a:r>
              <a:rPr lang="zh-CN" altLang="en-US" sz="2000" b="1" dirty="0">
                <a:solidFill>
                  <a:srgbClr val="FF0000"/>
                </a:solidFill>
                <a:latin typeface="微软雅黑" panose="020B0503020204020204" pitchFamily="34" charset="-122"/>
                <a:ea typeface="微软雅黑" panose="020B0503020204020204" pitchFamily="34" charset="-122"/>
              </a:rPr>
              <a:t>已满十二周岁</a:t>
            </a:r>
            <a:r>
              <a:rPr lang="zh-CN" altLang="en-US" sz="2000" b="1" dirty="0">
                <a:latin typeface="微软雅黑" panose="020B0503020204020204" pitchFamily="34" charset="-122"/>
                <a:ea typeface="微软雅黑" panose="020B0503020204020204" pitchFamily="34" charset="-122"/>
              </a:rPr>
              <a:t>不满十四周岁的人，犯</a:t>
            </a:r>
            <a:r>
              <a:rPr lang="zh-CN" altLang="en-US" sz="2000" b="1" dirty="0">
                <a:solidFill>
                  <a:srgbClr val="FF0000"/>
                </a:solidFill>
                <a:latin typeface="微软雅黑" panose="020B0503020204020204" pitchFamily="34" charset="-122"/>
                <a:ea typeface="微软雅黑" panose="020B0503020204020204" pitchFamily="34" charset="-122"/>
              </a:rPr>
              <a:t>故意杀人、故意伤害罪，致人死亡或者以特别残忍手段致人重伤造成严重残疾</a:t>
            </a:r>
            <a:r>
              <a:rPr lang="zh-CN" altLang="en-US" sz="2000" b="1" dirty="0">
                <a:latin typeface="微软雅黑" panose="020B0503020204020204" pitchFamily="34" charset="-122"/>
                <a:ea typeface="微软雅黑" panose="020B0503020204020204" pitchFamily="34" charset="-122"/>
              </a:rPr>
              <a:t>，情节恶劣，经最高人民检察院核准追诉的，应当负刑事责任。</a:t>
            </a:r>
            <a:endParaRPr lang="en-US" altLang="zh-CN" sz="2000" b="1" dirty="0">
              <a:latin typeface="微软雅黑" panose="020B0503020204020204" pitchFamily="34" charset="-122"/>
              <a:ea typeface="微软雅黑" panose="020B0503020204020204" pitchFamily="34" charset="-122"/>
            </a:endParaRPr>
          </a:p>
          <a:p>
            <a:pPr>
              <a:lnSpc>
                <a:spcPct val="150000"/>
              </a:lnSpc>
            </a:pPr>
            <a:endParaRPr lang="en-US" altLang="zh-CN" sz="1600" b="1" dirty="0">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l"/>
            </a:pPr>
            <a:r>
              <a:rPr lang="zh-CN" altLang="en-US" sz="2000" b="1" dirty="0">
                <a:solidFill>
                  <a:srgbClr val="FF0000"/>
                </a:solidFill>
                <a:latin typeface="微软雅黑" panose="020B0503020204020204" pitchFamily="34" charset="-122"/>
                <a:ea typeface="微软雅黑" panose="020B0503020204020204" pitchFamily="34" charset="-122"/>
              </a:rPr>
              <a:t>已满十四周岁</a:t>
            </a:r>
            <a:r>
              <a:rPr lang="zh-CN" altLang="en-US" sz="2000" b="1" dirty="0">
                <a:latin typeface="微软雅黑" panose="020B0503020204020204" pitchFamily="34" charset="-122"/>
                <a:ea typeface="微软雅黑" panose="020B0503020204020204" pitchFamily="34" charset="-122"/>
              </a:rPr>
              <a:t>不满十六周岁的人，犯</a:t>
            </a:r>
            <a:r>
              <a:rPr lang="zh-CN" altLang="en-US" sz="2000" b="1" dirty="0">
                <a:solidFill>
                  <a:srgbClr val="FF0000"/>
                </a:solidFill>
                <a:latin typeface="微软雅黑" panose="020B0503020204020204" pitchFamily="34" charset="-122"/>
                <a:ea typeface="微软雅黑" panose="020B0503020204020204" pitchFamily="34" charset="-122"/>
              </a:rPr>
              <a:t>故意杀人、故意伤害致人重伤或者死亡</a:t>
            </a:r>
            <a:r>
              <a:rPr lang="zh-CN" altLang="en-US" sz="2000" b="1" dirty="0">
                <a:latin typeface="微软雅黑" panose="020B0503020204020204" pitchFamily="34" charset="-122"/>
                <a:ea typeface="微软雅黑" panose="020B0503020204020204" pitchFamily="34" charset="-122"/>
              </a:rPr>
              <a:t>、强奸、抢劫、贩卖毒品、放火、爆炸、投放危险物质罪的，应当负刑事责任。</a:t>
            </a:r>
            <a:endParaRPr lang="zh-CN" altLang="en-US" sz="2000" b="1" dirty="0">
              <a:latin typeface="微软雅黑" panose="020B0503020204020204" pitchFamily="34" charset="-122"/>
              <a:ea typeface="微软雅黑" panose="020B0503020204020204" pitchFamily="34" charset="-122"/>
            </a:endParaRPr>
          </a:p>
          <a:p>
            <a:pPr>
              <a:lnSpc>
                <a:spcPct val="150000"/>
              </a:lnSpc>
            </a:pPr>
            <a:endParaRPr lang="en-US" altLang="zh-CN" sz="1600" b="1" dirty="0">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l"/>
            </a:pPr>
            <a:r>
              <a:rPr lang="zh-CN" altLang="en-US" sz="2000" b="1" dirty="0">
                <a:solidFill>
                  <a:srgbClr val="FF0000"/>
                </a:solidFill>
                <a:latin typeface="微软雅黑" panose="020B0503020204020204" pitchFamily="34" charset="-122"/>
                <a:ea typeface="微软雅黑" panose="020B0503020204020204" pitchFamily="34" charset="-122"/>
              </a:rPr>
              <a:t>已满十六周岁的人犯罪，应当负刑事责任</a:t>
            </a:r>
            <a:r>
              <a:rPr lang="zh-CN" altLang="en-US" sz="2000" b="1" dirty="0">
                <a:latin typeface="微软雅黑" panose="020B0503020204020204" pitchFamily="34" charset="-122"/>
                <a:ea typeface="微软雅黑" panose="020B0503020204020204" pitchFamily="34" charset="-122"/>
              </a:rPr>
              <a:t>。</a:t>
            </a: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6735" y="1419225"/>
            <a:ext cx="11468735" cy="1630045"/>
          </a:xfrm>
          <a:prstGeom prst="rect">
            <a:avLst/>
          </a:prstGeom>
          <a:noFill/>
        </p:spPr>
        <p:txBody>
          <a:bodyPr wrap="square">
            <a:spAutoFit/>
          </a:bodyPr>
          <a:lstStyle/>
          <a:p>
            <a:pPr algn="ctr">
              <a:lnSpc>
                <a:spcPct val="200000"/>
              </a:lnSpc>
            </a:pPr>
            <a:r>
              <a:rPr lang="zh-CN" altLang="en-US" sz="5000" b="1" dirty="0">
                <a:solidFill>
                  <a:schemeClr val="bg1"/>
                </a:solidFill>
                <a:latin typeface="微软雅黑" panose="020B0503020204020204" pitchFamily="34" charset="-122"/>
                <a:ea typeface="微软雅黑" panose="020B0503020204020204" pitchFamily="34" charset="-122"/>
                <a:cs typeface="Times New Roman" panose="02020603050405020304" charset="0"/>
              </a:rPr>
              <a:t>大家共同努力，维护学生身心健康成长！</a:t>
            </a:r>
            <a:endParaRPr lang="zh-CN" altLang="en-US" sz="5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a:t>学生欺凌认定“四要素”</a:t>
            </a:r>
            <a:endParaRPr kumimoji="1" lang="zh-CN" altLang="en-US" dirty="0"/>
          </a:p>
        </p:txBody>
      </p:sp>
      <p:sp>
        <p:nvSpPr>
          <p:cNvPr id="5" name="文本框 4"/>
          <p:cNvSpPr txBox="1"/>
          <p:nvPr/>
        </p:nvSpPr>
        <p:spPr>
          <a:xfrm>
            <a:off x="504238" y="1466510"/>
            <a:ext cx="11183524" cy="3969385"/>
          </a:xfrm>
          <a:prstGeom prst="rect">
            <a:avLst/>
          </a:prstGeom>
          <a:noFill/>
        </p:spPr>
        <p:txBody>
          <a:bodyPr wrap="square">
            <a:spAutoFit/>
          </a:bodyPr>
          <a:lstStyle/>
          <a:p>
            <a:pPr marL="342900" indent="-342900" algn="just">
              <a:lnSpc>
                <a:spcPct val="150000"/>
              </a:lnSpc>
              <a:buFont typeface="Wingdings" panose="05000000000000000000" pitchFamily="2" charset="2"/>
              <a:buChar char="l"/>
            </a:pPr>
            <a:r>
              <a:rPr lang="zh-CN" altLang="zh-CN" sz="2400" b="1" dirty="0">
                <a:effectLst/>
                <a:latin typeface="微软雅黑" panose="020B0503020204020204" pitchFamily="34" charset="-122"/>
                <a:ea typeface="微软雅黑" panose="020B0503020204020204" pitchFamily="34" charset="-122"/>
                <a:cs typeface="Times New Roman" panose="02020603050405020304" charset="0"/>
              </a:rPr>
              <a:t>主体要素</a:t>
            </a:r>
            <a:r>
              <a:rPr lang="zh-CN" altLang="zh-CN" sz="2400" dirty="0">
                <a:effectLst/>
                <a:latin typeface="微软雅黑" panose="020B0503020204020204" pitchFamily="34" charset="-122"/>
                <a:ea typeface="微软雅黑" panose="020B0503020204020204" pitchFamily="34" charset="-122"/>
                <a:cs typeface="Times New Roman" panose="02020603050405020304" charset="0"/>
              </a:rPr>
              <a:t>。发生在学生之间。欺凌者与被欺凌者之间形成</a:t>
            </a:r>
            <a:r>
              <a:rPr lang="zh-CN" altLang="zh-CN" sz="24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明显的强弱对比和固定的欺凌角色关系</a:t>
            </a:r>
            <a:r>
              <a:rPr lang="zh-CN" altLang="zh-CN" sz="2400" dirty="0">
                <a:effectLst/>
                <a:latin typeface="微软雅黑" panose="020B0503020204020204" pitchFamily="34" charset="-122"/>
                <a:ea typeface="微软雅黑" panose="020B0503020204020204" pitchFamily="34" charset="-122"/>
                <a:cs typeface="Times New Roman" panose="02020603050405020304" charset="0"/>
              </a:rPr>
              <a:t>，具有</a:t>
            </a:r>
            <a:r>
              <a:rPr lang="zh-CN" altLang="zh-CN" sz="24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“以大欺小、以多欺少、恃强凌弱”</a:t>
            </a:r>
            <a:r>
              <a:rPr lang="zh-CN" altLang="zh-CN" sz="2400" dirty="0">
                <a:effectLst/>
                <a:latin typeface="微软雅黑" panose="020B0503020204020204" pitchFamily="34" charset="-122"/>
                <a:ea typeface="微软雅黑" panose="020B0503020204020204" pitchFamily="34" charset="-122"/>
                <a:cs typeface="Times New Roman" panose="02020603050405020304" charset="0"/>
              </a:rPr>
              <a:t>的特点。</a:t>
            </a:r>
            <a:endParaRPr lang="en-US" altLang="zh-CN" sz="2400" dirty="0">
              <a:effectLst/>
              <a:latin typeface="微软雅黑" panose="020B0503020204020204" pitchFamily="34" charset="-122"/>
              <a:ea typeface="微软雅黑" panose="020B0503020204020204" pitchFamily="34" charset="-122"/>
              <a:cs typeface="Times New Roman" panose="02020603050405020304" charset="0"/>
            </a:endParaRPr>
          </a:p>
          <a:p>
            <a:pPr marL="342900" indent="-342900" algn="just">
              <a:lnSpc>
                <a:spcPct val="150000"/>
              </a:lnSpc>
              <a:buFont typeface="Wingdings" panose="05000000000000000000" pitchFamily="2" charset="2"/>
              <a:buChar char="l"/>
            </a:pPr>
            <a:r>
              <a:rPr lang="zh-CN" altLang="zh-CN" sz="2400" b="1" dirty="0">
                <a:effectLst/>
                <a:latin typeface="微软雅黑" panose="020B0503020204020204" pitchFamily="34" charset="-122"/>
                <a:ea typeface="微软雅黑" panose="020B0503020204020204" pitchFamily="34" charset="-122"/>
                <a:cs typeface="Times New Roman" panose="02020603050405020304" charset="0"/>
              </a:rPr>
              <a:t>主观要素</a:t>
            </a:r>
            <a:r>
              <a:rPr lang="zh-CN" altLang="zh-CN" sz="2400" dirty="0">
                <a:effectLst/>
                <a:latin typeface="微软雅黑" panose="020B0503020204020204" pitchFamily="34" charset="-122"/>
                <a:ea typeface="微软雅黑" panose="020B0503020204020204" pitchFamily="34" charset="-122"/>
                <a:cs typeface="Times New Roman" panose="02020603050405020304" charset="0"/>
              </a:rPr>
              <a:t>。欺凌者主观上具有</a:t>
            </a:r>
            <a:r>
              <a:rPr lang="zh-CN" altLang="zh-CN" sz="24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蓄意或者恶意造成他人伤害</a:t>
            </a:r>
            <a:r>
              <a:rPr lang="zh-CN" altLang="zh-CN" sz="2400" dirty="0">
                <a:effectLst/>
                <a:latin typeface="微软雅黑" panose="020B0503020204020204" pitchFamily="34" charset="-122"/>
                <a:ea typeface="微软雅黑" panose="020B0503020204020204" pitchFamily="34" charset="-122"/>
                <a:cs typeface="Times New Roman" panose="02020603050405020304" charset="0"/>
              </a:rPr>
              <a:t>的想法。在欺凌前就已经确定了要针对的主体，具备明确的攻击目的和实施动机。</a:t>
            </a:r>
            <a:endParaRPr lang="en-US" altLang="zh-CN" sz="2400" dirty="0">
              <a:effectLst/>
              <a:latin typeface="微软雅黑" panose="020B0503020204020204" pitchFamily="34" charset="-122"/>
              <a:ea typeface="微软雅黑" panose="020B0503020204020204" pitchFamily="34" charset="-122"/>
              <a:cs typeface="Times New Roman" panose="02020603050405020304" charset="0"/>
            </a:endParaRPr>
          </a:p>
          <a:p>
            <a:pPr marL="342900" indent="-342900" algn="just">
              <a:lnSpc>
                <a:spcPct val="150000"/>
              </a:lnSpc>
              <a:buFont typeface="Wingdings" panose="05000000000000000000" pitchFamily="2" charset="2"/>
              <a:buChar char="l"/>
            </a:pPr>
            <a:r>
              <a:rPr lang="zh-CN" altLang="zh-CN" sz="2400" b="1" dirty="0">
                <a:effectLst/>
                <a:latin typeface="微软雅黑" panose="020B0503020204020204" pitchFamily="34" charset="-122"/>
                <a:ea typeface="微软雅黑" panose="020B0503020204020204" pitchFamily="34" charset="-122"/>
                <a:cs typeface="Times New Roman" panose="02020603050405020304" charset="0"/>
              </a:rPr>
              <a:t>行为要素</a:t>
            </a:r>
            <a:r>
              <a:rPr lang="zh-CN" altLang="zh-CN" sz="2400" dirty="0">
                <a:effectLst/>
                <a:latin typeface="微软雅黑" panose="020B0503020204020204" pitchFamily="34" charset="-122"/>
                <a:ea typeface="微软雅黑" panose="020B0503020204020204" pitchFamily="34" charset="-122"/>
                <a:cs typeface="Times New Roman" panose="02020603050405020304" charset="0"/>
              </a:rPr>
              <a:t>。通过</a:t>
            </a:r>
            <a:r>
              <a:rPr lang="zh-CN" altLang="zh-CN" sz="24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肢体、语言及网络等手段</a:t>
            </a:r>
            <a:r>
              <a:rPr lang="zh-CN" altLang="zh-CN" sz="2400" dirty="0">
                <a:effectLst/>
                <a:latin typeface="微软雅黑" panose="020B0503020204020204" pitchFamily="34" charset="-122"/>
                <a:ea typeface="微软雅黑" panose="020B0503020204020204" pitchFamily="34" charset="-122"/>
                <a:cs typeface="Times New Roman" panose="02020603050405020304" charset="0"/>
              </a:rPr>
              <a:t>实施了欺压、侮辱等具体的欺凌行为。</a:t>
            </a:r>
            <a:endParaRPr lang="en-US" altLang="zh-CN" sz="2400" dirty="0">
              <a:effectLst/>
              <a:latin typeface="微软雅黑" panose="020B0503020204020204" pitchFamily="34" charset="-122"/>
              <a:ea typeface="微软雅黑" panose="020B0503020204020204" pitchFamily="34" charset="-122"/>
              <a:cs typeface="Times New Roman" panose="02020603050405020304" charset="0"/>
            </a:endParaRPr>
          </a:p>
          <a:p>
            <a:pPr marL="342900" indent="-342900" algn="just">
              <a:lnSpc>
                <a:spcPct val="150000"/>
              </a:lnSpc>
              <a:buFont typeface="Wingdings" panose="05000000000000000000" pitchFamily="2" charset="2"/>
              <a:buChar char="l"/>
            </a:pPr>
            <a:r>
              <a:rPr lang="zh-CN" altLang="zh-CN" sz="2400" b="1" dirty="0">
                <a:effectLst/>
                <a:latin typeface="微软雅黑" panose="020B0503020204020204" pitchFamily="34" charset="-122"/>
                <a:ea typeface="微软雅黑" panose="020B0503020204020204" pitchFamily="34" charset="-122"/>
                <a:cs typeface="Times New Roman" panose="02020603050405020304" charset="0"/>
              </a:rPr>
              <a:t>结果要素</a:t>
            </a:r>
            <a:r>
              <a:rPr lang="zh-CN" altLang="zh-CN" sz="2400" dirty="0">
                <a:effectLst/>
                <a:latin typeface="微软雅黑" panose="020B0503020204020204" pitchFamily="34" charset="-122"/>
                <a:ea typeface="微软雅黑" panose="020B0503020204020204" pitchFamily="34" charset="-122"/>
                <a:cs typeface="Times New Roman" panose="02020603050405020304" charset="0"/>
              </a:rPr>
              <a:t>。欺凌行为往往给被欺凌者</a:t>
            </a:r>
            <a:r>
              <a:rPr lang="zh-CN" altLang="zh-CN" sz="24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造成了伤害后果</a:t>
            </a:r>
            <a:r>
              <a:rPr lang="zh-CN" altLang="zh-CN" sz="2400" dirty="0">
                <a:effectLst/>
                <a:latin typeface="微软雅黑" panose="020B0503020204020204" pitchFamily="34" charset="-122"/>
                <a:ea typeface="微软雅黑" panose="020B0503020204020204" pitchFamily="34" charset="-122"/>
                <a:cs typeface="Times New Roman" panose="02020603050405020304" charset="0"/>
              </a:rPr>
              <a:t>，例如</a:t>
            </a:r>
            <a:r>
              <a:rPr lang="zh-CN" altLang="zh-CN" sz="24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殴打</a:t>
            </a:r>
            <a:r>
              <a:rPr lang="zh-CN" altLang="zh-CN" sz="2400" dirty="0">
                <a:effectLst/>
                <a:latin typeface="微软雅黑" panose="020B0503020204020204" pitchFamily="34" charset="-122"/>
                <a:ea typeface="微软雅黑" panose="020B0503020204020204" pitchFamily="34" charset="-122"/>
                <a:cs typeface="Times New Roman" panose="02020603050405020304" charset="0"/>
              </a:rPr>
              <a:t>导致的身体伤害，</a:t>
            </a:r>
            <a:r>
              <a:rPr lang="zh-CN" altLang="zh-CN" sz="24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抢夺财物</a:t>
            </a:r>
            <a:r>
              <a:rPr lang="zh-CN" altLang="zh-CN" sz="2400" dirty="0">
                <a:effectLst/>
                <a:latin typeface="微软雅黑" panose="020B0503020204020204" pitchFamily="34" charset="-122"/>
                <a:ea typeface="微软雅黑" panose="020B0503020204020204" pitchFamily="34" charset="-122"/>
                <a:cs typeface="Times New Roman" panose="02020603050405020304" charset="0"/>
              </a:rPr>
              <a:t>造成的财产损失，</a:t>
            </a:r>
            <a:r>
              <a:rPr lang="zh-CN" altLang="zh-CN" sz="24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侮辱谩骂</a:t>
            </a:r>
            <a:r>
              <a:rPr lang="zh-CN" altLang="zh-CN" sz="2400" dirty="0">
                <a:effectLst/>
                <a:latin typeface="微软雅黑" panose="020B0503020204020204" pitchFamily="34" charset="-122"/>
                <a:ea typeface="微软雅黑" panose="020B0503020204020204" pitchFamily="34" charset="-122"/>
                <a:cs typeface="Times New Roman" panose="02020603050405020304" charset="0"/>
              </a:rPr>
              <a:t>带来的心理伤害和精神痛苦等。</a:t>
            </a:r>
            <a:endParaRPr lang="zh-CN" altLang="zh-CN" sz="2400" dirty="0">
              <a:effectLst/>
              <a:latin typeface="微软雅黑" panose="020B0503020204020204" pitchFamily="34" charset="-122"/>
              <a:ea typeface="微软雅黑" panose="020B0503020204020204" pitchFamily="34" charset="-122"/>
              <a:cs typeface="Times New Roman" panose="0202060305040502030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a:t>学生欺凌的误区</a:t>
            </a:r>
            <a:endParaRPr kumimoji="1" lang="zh-CN" altLang="en-US" dirty="0"/>
          </a:p>
        </p:txBody>
      </p:sp>
      <p:sp>
        <p:nvSpPr>
          <p:cNvPr id="10" name="文本框 9"/>
          <p:cNvSpPr txBox="1"/>
          <p:nvPr/>
        </p:nvSpPr>
        <p:spPr>
          <a:xfrm>
            <a:off x="3595094" y="1371005"/>
            <a:ext cx="4717188" cy="521970"/>
          </a:xfrm>
          <a:prstGeom prst="rect">
            <a:avLst/>
          </a:prstGeom>
          <a:noFill/>
        </p:spPr>
        <p:txBody>
          <a:bodyPr wrap="square">
            <a:spAutoFit/>
          </a:bodyPr>
          <a:lstStyle/>
          <a:p>
            <a:r>
              <a:rPr lang="zh-CN" altLang="en-US" sz="28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a:t>
            </a:r>
            <a:r>
              <a:rPr lang="zh-CN" altLang="en-US" sz="2800" dirty="0">
                <a:effectLst/>
                <a:latin typeface="微软雅黑" panose="020B0503020204020204" pitchFamily="34" charset="-122"/>
                <a:ea typeface="微软雅黑" panose="020B0503020204020204" pitchFamily="34" charset="-122"/>
                <a:cs typeface="Times New Roman" panose="02020603050405020304" charset="0"/>
              </a:rPr>
              <a:t>  </a:t>
            </a:r>
            <a:r>
              <a:rPr lang="zh-CN" altLang="en-US" sz="2800" b="1" dirty="0">
                <a:solidFill>
                  <a:srgbClr val="C00000"/>
                </a:solidFill>
                <a:latin typeface="微软雅黑" panose="020B0503020204020204" pitchFamily="34" charset="-122"/>
                <a:ea typeface="微软雅黑" panose="020B0503020204020204" pitchFamily="34" charset="-122"/>
              </a:rPr>
              <a:t>欺凌就是肢体上的侵犯</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1010920" y="2220595"/>
            <a:ext cx="10133965" cy="3263265"/>
            <a:chOff x="451447" y="2039817"/>
            <a:chExt cx="10515600" cy="3263033"/>
          </a:xfrm>
          <a:solidFill>
            <a:schemeClr val="accent5"/>
          </a:solidFill>
        </p:grpSpPr>
        <p:sp>
          <p:nvSpPr>
            <p:cNvPr id="14" name="矩形: 圆角 13"/>
            <p:cNvSpPr/>
            <p:nvPr/>
          </p:nvSpPr>
          <p:spPr>
            <a:xfrm>
              <a:off x="451447" y="2083977"/>
              <a:ext cx="10515600" cy="3218873"/>
            </a:xfrm>
            <a:prstGeom prst="roundRect">
              <a:avLst/>
            </a:prstGeom>
            <a:solidFill>
              <a:srgbClr val="43B2B8"/>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3B1B8"/>
                </a:solidFill>
              </a:endParaRPr>
            </a:p>
          </p:txBody>
        </p:sp>
        <p:sp>
          <p:nvSpPr>
            <p:cNvPr id="15" name="文本框 14"/>
            <p:cNvSpPr txBox="1"/>
            <p:nvPr/>
          </p:nvSpPr>
          <p:spPr>
            <a:xfrm>
              <a:off x="1016533" y="2039817"/>
              <a:ext cx="9710057" cy="3045878"/>
            </a:xfrm>
            <a:prstGeom prst="rect">
              <a:avLst/>
            </a:prstGeom>
            <a:noFill/>
            <a:extLst>
              <a:ext uri="{909E8E84-426E-40DD-AFC4-6F175D3DCCD1}">
                <a14:hiddenFill xmlns:a14="http://schemas.microsoft.com/office/drawing/2010/main">
                  <a:grpFill/>
                </a14:hiddenFill>
              </a:ext>
            </a:extLst>
          </p:spPr>
          <p:txBody>
            <a:bodyPr wrap="square">
              <a:spAutoFit/>
            </a:bodyPr>
            <a:lstStyle/>
            <a:p>
              <a:pPr marL="342900" indent="-342900" algn="just">
                <a:lnSpc>
                  <a:spcPct val="200000"/>
                </a:lnSpc>
                <a:buFont typeface="Wingdings" panose="05000000000000000000" pitchFamily="2" charset="2"/>
                <a:buChar char="l"/>
              </a:pPr>
              <a:r>
                <a:rPr lang="zh-CN" altLang="en-US" sz="2400" dirty="0">
                  <a:solidFill>
                    <a:schemeClr val="bg2"/>
                  </a:solidFill>
                  <a:effectLst/>
                  <a:latin typeface="微软雅黑" panose="020B0503020204020204" pitchFamily="34" charset="-122"/>
                  <a:ea typeface="微软雅黑" panose="020B0503020204020204" pitchFamily="34" charset="-122"/>
                  <a:cs typeface="Times New Roman" panose="02020603050405020304" charset="0"/>
                </a:rPr>
                <a:t>欺凌的形式是多样的，相比于身体上的侵犯，</a:t>
              </a:r>
              <a:r>
                <a:rPr lang="zh-CN" altLang="en-US" sz="2400" b="1" dirty="0">
                  <a:solidFill>
                    <a:schemeClr val="accent3">
                      <a:lumMod val="40000"/>
                      <a:lumOff val="60000"/>
                    </a:schemeClr>
                  </a:solidFill>
                  <a:effectLst/>
                  <a:latin typeface="微软雅黑" panose="020B0503020204020204" pitchFamily="34" charset="-122"/>
                  <a:ea typeface="微软雅黑" panose="020B0503020204020204" pitchFamily="34" charset="-122"/>
                  <a:cs typeface="Times New Roman" panose="02020603050405020304" charset="0"/>
                </a:rPr>
                <a:t>言语上的侮辱和冒犯、社交上的排挤和孤立、社交网络上的污蔑等形式的欺凌更为隐蔽和持久</a:t>
              </a:r>
              <a:r>
                <a:rPr lang="zh-CN" altLang="en-US" sz="2400" dirty="0">
                  <a:solidFill>
                    <a:schemeClr val="accent3">
                      <a:lumMod val="40000"/>
                      <a:lumOff val="60000"/>
                    </a:schemeClr>
                  </a:solidFill>
                  <a:effectLst/>
                  <a:latin typeface="微软雅黑" panose="020B0503020204020204" pitchFamily="34" charset="-122"/>
                  <a:ea typeface="微软雅黑" panose="020B0503020204020204" pitchFamily="34" charset="-122"/>
                  <a:cs typeface="Times New Roman" panose="02020603050405020304" charset="0"/>
                </a:rPr>
                <a:t>。</a:t>
              </a:r>
              <a:endParaRPr lang="en-US" altLang="zh-CN" sz="2400" dirty="0">
                <a:solidFill>
                  <a:schemeClr val="accent3">
                    <a:lumMod val="40000"/>
                    <a:lumOff val="60000"/>
                  </a:schemeClr>
                </a:solidFill>
                <a:effectLst/>
                <a:latin typeface="微软雅黑" panose="020B0503020204020204" pitchFamily="34" charset="-122"/>
                <a:ea typeface="微软雅黑" panose="020B0503020204020204" pitchFamily="34" charset="-122"/>
                <a:cs typeface="Times New Roman" panose="02020603050405020304" charset="0"/>
              </a:endParaRPr>
            </a:p>
            <a:p>
              <a:pPr marL="342900" indent="-342900" algn="just">
                <a:lnSpc>
                  <a:spcPct val="200000"/>
                </a:lnSpc>
                <a:buFont typeface="Wingdings" panose="05000000000000000000" pitchFamily="2" charset="2"/>
                <a:buChar char="l"/>
              </a:pPr>
              <a:r>
                <a:rPr lang="zh-CN" altLang="en-US" sz="2400" b="1" dirty="0">
                  <a:solidFill>
                    <a:schemeClr val="bg1"/>
                  </a:solidFill>
                  <a:latin typeface="微软雅黑" panose="020B0503020204020204" pitchFamily="34" charset="-122"/>
                  <a:ea typeface="微软雅黑" panose="020B0503020204020204" pitchFamily="34" charset="-122"/>
                  <a:cs typeface="Times New Roman" panose="02020603050405020304" charset="0"/>
                </a:rPr>
                <a:t>任何形式的欺凌都可能会对被欺凌者造成创伤。</a:t>
              </a:r>
              <a:endParaRPr lang="zh-CN" altLang="en-US" sz="2400" b="1" dirty="0">
                <a:solidFill>
                  <a:schemeClr val="bg1"/>
                </a:solidFill>
                <a:latin typeface="微软雅黑" panose="020B0503020204020204" pitchFamily="34" charset="-122"/>
                <a:ea typeface="微软雅黑" panose="020B0503020204020204" pitchFamily="34" charset="-122"/>
                <a:cs typeface="Times New Roman" panose="02020603050405020304" charset="0"/>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a:t>学生欺凌的误区</a:t>
            </a:r>
            <a:endParaRPr kumimoji="1" lang="zh-CN" altLang="en-US" dirty="0"/>
          </a:p>
        </p:txBody>
      </p:sp>
      <p:sp>
        <p:nvSpPr>
          <p:cNvPr id="4" name="文本框 3"/>
          <p:cNvSpPr txBox="1"/>
          <p:nvPr/>
        </p:nvSpPr>
        <p:spPr>
          <a:xfrm>
            <a:off x="2744562" y="1399239"/>
            <a:ext cx="9062206" cy="521970"/>
          </a:xfrm>
          <a:prstGeom prst="rect">
            <a:avLst/>
          </a:prstGeom>
          <a:noFill/>
        </p:spPr>
        <p:txBody>
          <a:bodyPr wrap="square">
            <a:spAutoFit/>
          </a:bodyPr>
          <a:lstStyle/>
          <a:p>
            <a:r>
              <a:rPr lang="zh-CN" altLang="en-US" sz="2800"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  </a:t>
            </a:r>
            <a:r>
              <a:rPr lang="zh-CN" altLang="en-US" sz="28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只是打闹开玩笑而已，别太当真</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838200" y="2433728"/>
            <a:ext cx="10515600" cy="2804931"/>
            <a:chOff x="396090" y="1567543"/>
            <a:chExt cx="10515600" cy="3006101"/>
          </a:xfrm>
          <a:solidFill>
            <a:srgbClr val="43B1B8"/>
          </a:solidFill>
        </p:grpSpPr>
        <p:sp>
          <p:nvSpPr>
            <p:cNvPr id="11" name="矩形: 圆角 10"/>
            <p:cNvSpPr/>
            <p:nvPr/>
          </p:nvSpPr>
          <p:spPr>
            <a:xfrm>
              <a:off x="396090" y="1567543"/>
              <a:ext cx="10515600" cy="3006101"/>
            </a:xfrm>
            <a:prstGeom prst="roundRect">
              <a:avLst/>
            </a:prstGeom>
            <a:grp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798861" y="2017156"/>
              <a:ext cx="9710057" cy="2196883"/>
            </a:xfrm>
            <a:prstGeom prst="rect">
              <a:avLst/>
            </a:prstGeom>
            <a:grpFill/>
          </p:spPr>
          <p:txBody>
            <a:bodyPr wrap="square">
              <a:spAutoFit/>
            </a:bodyPr>
            <a:lstStyle/>
            <a:p>
              <a:pPr marL="342900" indent="-342900" algn="just">
                <a:lnSpc>
                  <a:spcPct val="200000"/>
                </a:lnSpc>
                <a:buFont typeface="Wingdings" panose="05000000000000000000" pitchFamily="2" charset="2"/>
                <a:buChar char="l"/>
              </a:pPr>
              <a:r>
                <a:rPr lang="zh-CN" altLang="en-US" sz="2400" dirty="0">
                  <a:solidFill>
                    <a:schemeClr val="bg2"/>
                  </a:solidFill>
                  <a:effectLst/>
                  <a:latin typeface="微软雅黑" panose="020B0503020204020204" pitchFamily="34" charset="-122"/>
                  <a:ea typeface="微软雅黑" panose="020B0503020204020204" pitchFamily="34" charset="-122"/>
                  <a:cs typeface="Times New Roman" panose="02020603050405020304" charset="0"/>
                </a:rPr>
                <a:t>欺凌者常说：</a:t>
              </a:r>
              <a:r>
                <a:rPr lang="zh-CN" altLang="en-US" sz="2400" b="1" dirty="0">
                  <a:solidFill>
                    <a:schemeClr val="accent3">
                      <a:lumMod val="40000"/>
                      <a:lumOff val="60000"/>
                    </a:schemeClr>
                  </a:solidFill>
                  <a:effectLst/>
                  <a:latin typeface="微软雅黑" panose="020B0503020204020204" pitchFamily="34" charset="-122"/>
                  <a:ea typeface="微软雅黑" panose="020B0503020204020204" pitchFamily="34" charset="-122"/>
                  <a:cs typeface="Times New Roman" panose="02020603050405020304" charset="0"/>
                </a:rPr>
                <a:t>“我不是故意的，就是闹着玩呢，开个玩笑”</a:t>
              </a:r>
              <a:r>
                <a:rPr lang="en-US" altLang="zh-CN" sz="2400" dirty="0">
                  <a:solidFill>
                    <a:schemeClr val="accent3">
                      <a:lumMod val="40000"/>
                      <a:lumOff val="60000"/>
                    </a:schemeClr>
                  </a:solidFill>
                  <a:effectLst/>
                  <a:latin typeface="微软雅黑" panose="020B0503020204020204" pitchFamily="34" charset="-122"/>
                  <a:ea typeface="微软雅黑" panose="020B0503020204020204" pitchFamily="34" charset="-122"/>
                  <a:cs typeface="Times New Roman" panose="02020603050405020304" charset="0"/>
                </a:rPr>
                <a:t> </a:t>
              </a:r>
              <a:r>
                <a:rPr lang="zh-CN" altLang="en-US" sz="2400" dirty="0">
                  <a:solidFill>
                    <a:schemeClr val="accent3">
                      <a:lumMod val="40000"/>
                      <a:lumOff val="60000"/>
                    </a:schemeClr>
                  </a:solidFill>
                  <a:effectLst/>
                  <a:latin typeface="微软雅黑" panose="020B0503020204020204" pitchFamily="34" charset="-122"/>
                  <a:ea typeface="微软雅黑" panose="020B0503020204020204" pitchFamily="34" charset="-122"/>
                  <a:cs typeface="Times New Roman" panose="02020603050405020304" charset="0"/>
                </a:rPr>
                <a:t>。</a:t>
              </a:r>
              <a:endParaRPr lang="en-US" altLang="zh-CN" sz="2400" dirty="0">
                <a:solidFill>
                  <a:schemeClr val="accent3">
                    <a:lumMod val="40000"/>
                    <a:lumOff val="60000"/>
                  </a:schemeClr>
                </a:solidFill>
                <a:effectLst/>
                <a:latin typeface="微软雅黑" panose="020B0503020204020204" pitchFamily="34" charset="-122"/>
                <a:ea typeface="微软雅黑" panose="020B0503020204020204" pitchFamily="34" charset="-122"/>
                <a:cs typeface="Times New Roman" panose="02020603050405020304" charset="0"/>
              </a:endParaRPr>
            </a:p>
            <a:p>
              <a:pPr marL="342900" indent="-342900" algn="just">
                <a:lnSpc>
                  <a:spcPct val="200000"/>
                </a:lnSpc>
                <a:buFont typeface="Wingdings" panose="05000000000000000000" pitchFamily="2" charset="2"/>
                <a:buChar char="l"/>
              </a:pPr>
              <a:r>
                <a:rPr lang="zh-CN" altLang="en-US" sz="2400" dirty="0">
                  <a:solidFill>
                    <a:schemeClr val="bg2"/>
                  </a:solidFill>
                  <a:effectLst/>
                  <a:latin typeface="微软雅黑" panose="020B0503020204020204" pitchFamily="34" charset="-122"/>
                  <a:ea typeface="微软雅黑" panose="020B0503020204020204" pitchFamily="34" charset="-122"/>
                  <a:cs typeface="Times New Roman" panose="02020603050405020304" charset="0"/>
                </a:rPr>
                <a:t>我们需要</a:t>
              </a:r>
              <a:r>
                <a:rPr lang="zh-CN" altLang="en-US" sz="2400" b="1" dirty="0">
                  <a:solidFill>
                    <a:schemeClr val="accent3">
                      <a:lumMod val="40000"/>
                      <a:lumOff val="60000"/>
                    </a:schemeClr>
                  </a:solidFill>
                  <a:effectLst/>
                  <a:latin typeface="微软雅黑" panose="020B0503020204020204" pitchFamily="34" charset="-122"/>
                  <a:ea typeface="微软雅黑" panose="020B0503020204020204" pitchFamily="34" charset="-122"/>
                  <a:cs typeface="Times New Roman" panose="02020603050405020304" charset="0"/>
                </a:rPr>
                <a:t>正视欺凌的恶意</a:t>
              </a:r>
              <a:r>
                <a:rPr lang="zh-CN" altLang="en-US" sz="2400" dirty="0">
                  <a:solidFill>
                    <a:schemeClr val="bg2"/>
                  </a:solidFill>
                  <a:effectLst/>
                  <a:latin typeface="微软雅黑" panose="020B0503020204020204" pitchFamily="34" charset="-122"/>
                  <a:ea typeface="微软雅黑" panose="020B0503020204020204" pitchFamily="34" charset="-122"/>
                  <a:cs typeface="Times New Roman" panose="02020603050405020304" charset="0"/>
                </a:rPr>
                <a:t>。把欺凌当作打闹玩笑，才是最大的玩笑。</a:t>
              </a:r>
              <a:endParaRPr lang="en-US" altLang="zh-CN" sz="2400" dirty="0">
                <a:solidFill>
                  <a:schemeClr val="bg2"/>
                </a:solidFill>
                <a:effectLst/>
                <a:latin typeface="微软雅黑" panose="020B0503020204020204" pitchFamily="34" charset="-122"/>
                <a:ea typeface="微软雅黑" panose="020B0503020204020204" pitchFamily="34" charset="-122"/>
                <a:cs typeface="Times New Roman" panose="02020603050405020304" charset="0"/>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a:t>学生欺凌的误区</a:t>
            </a:r>
            <a:endParaRPr kumimoji="1" lang="zh-CN" altLang="en-US" dirty="0"/>
          </a:p>
        </p:txBody>
      </p:sp>
      <p:sp>
        <p:nvSpPr>
          <p:cNvPr id="10" name="文本框 9"/>
          <p:cNvSpPr txBox="1"/>
          <p:nvPr/>
        </p:nvSpPr>
        <p:spPr>
          <a:xfrm>
            <a:off x="1686889" y="1406438"/>
            <a:ext cx="8588029" cy="521970"/>
          </a:xfrm>
          <a:prstGeom prst="rect">
            <a:avLst/>
          </a:prstGeom>
          <a:noFill/>
        </p:spPr>
        <p:txBody>
          <a:bodyPr wrap="square">
            <a:spAutoFit/>
          </a:bodyPr>
          <a:lstStyle/>
          <a:p>
            <a:r>
              <a:rPr lang="zh-CN" altLang="en-US" sz="28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a:t>
            </a:r>
            <a:r>
              <a:rPr lang="en-US" altLang="zh-CN" sz="2800" dirty="0">
                <a:effectLst/>
                <a:latin typeface="微软雅黑" panose="020B0503020204020204" pitchFamily="34" charset="-122"/>
                <a:ea typeface="微软雅黑" panose="020B0503020204020204" pitchFamily="34" charset="-122"/>
                <a:cs typeface="Times New Roman" panose="02020603050405020304" charset="0"/>
              </a:rPr>
              <a:t>  </a:t>
            </a:r>
            <a:r>
              <a:rPr lang="zh-CN" altLang="en-US" sz="28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欺凌往往存在于男生当中，女生中不会有欺凌发生</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838200" y="2419350"/>
            <a:ext cx="10427970" cy="3094355"/>
            <a:chOff x="858412" y="-469241"/>
            <a:chExt cx="10515600" cy="3094118"/>
          </a:xfrm>
          <a:solidFill>
            <a:srgbClr val="43B1B8"/>
          </a:solidFill>
        </p:grpSpPr>
        <p:sp>
          <p:nvSpPr>
            <p:cNvPr id="14" name="矩形: 圆角 13"/>
            <p:cNvSpPr/>
            <p:nvPr/>
          </p:nvSpPr>
          <p:spPr>
            <a:xfrm>
              <a:off x="858412" y="-469241"/>
              <a:ext cx="10515600" cy="3094118"/>
            </a:xfrm>
            <a:prstGeom prst="roundRect">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307306" y="-111134"/>
              <a:ext cx="9710057" cy="2306778"/>
            </a:xfrm>
            <a:prstGeom prst="rect">
              <a:avLst/>
            </a:prstGeom>
            <a:grpFill/>
          </p:spPr>
          <p:txBody>
            <a:bodyPr wrap="square">
              <a:spAutoFit/>
            </a:bodyPr>
            <a:lstStyle/>
            <a:p>
              <a:pPr marL="342900" indent="-342900" algn="just">
                <a:lnSpc>
                  <a:spcPct val="200000"/>
                </a:lnSpc>
                <a:buFont typeface="Wingdings" panose="05000000000000000000" pitchFamily="2" charset="2"/>
                <a:buChar char="l"/>
              </a:pPr>
              <a:r>
                <a:rPr lang="zh-CN" altLang="en-US" sz="2400" b="1" dirty="0">
                  <a:solidFill>
                    <a:schemeClr val="accent3">
                      <a:lumMod val="20000"/>
                      <a:lumOff val="80000"/>
                    </a:schemeClr>
                  </a:solidFill>
                  <a:latin typeface="微软雅黑" panose="020B0503020204020204" pitchFamily="34" charset="-122"/>
                  <a:ea typeface="微软雅黑" panose="020B0503020204020204" pitchFamily="34" charset="-122"/>
                  <a:cs typeface="Times New Roman" panose="02020603050405020304" charset="0"/>
                </a:rPr>
                <a:t>女生中欺凌的发生频率并不一定低于男生</a:t>
              </a:r>
              <a:r>
                <a:rPr lang="zh-CN" altLang="en-US" sz="2400" dirty="0">
                  <a:solidFill>
                    <a:schemeClr val="bg2"/>
                  </a:solidFill>
                  <a:latin typeface="微软雅黑" panose="020B0503020204020204" pitchFamily="34" charset="-122"/>
                  <a:ea typeface="微软雅黑" panose="020B0503020204020204" pitchFamily="34" charset="-122"/>
                  <a:cs typeface="Times New Roman" panose="02020603050405020304" charset="0"/>
                </a:rPr>
                <a:t>。</a:t>
              </a:r>
              <a:endParaRPr lang="en-US" altLang="zh-CN" sz="2400" dirty="0">
                <a:solidFill>
                  <a:schemeClr val="bg2"/>
                </a:solidFill>
                <a:latin typeface="微软雅黑" panose="020B0503020204020204" pitchFamily="34" charset="-122"/>
                <a:ea typeface="微软雅黑" panose="020B0503020204020204" pitchFamily="34" charset="-122"/>
                <a:cs typeface="Times New Roman" panose="02020603050405020304" charset="0"/>
              </a:endParaRPr>
            </a:p>
            <a:p>
              <a:pPr marL="342900" indent="-342900" algn="just">
                <a:lnSpc>
                  <a:spcPct val="200000"/>
                </a:lnSpc>
                <a:buFont typeface="Wingdings" panose="05000000000000000000" pitchFamily="2" charset="2"/>
                <a:buChar char="l"/>
              </a:pPr>
              <a:r>
                <a:rPr lang="zh-CN" altLang="en-US" sz="2400" dirty="0">
                  <a:solidFill>
                    <a:schemeClr val="bg1"/>
                  </a:solidFill>
                  <a:latin typeface="微软雅黑" panose="020B0503020204020204" pitchFamily="34" charset="-122"/>
                  <a:ea typeface="微软雅黑" panose="020B0503020204020204" pitchFamily="34" charset="-122"/>
                  <a:cs typeface="Times New Roman" panose="02020603050405020304" charset="0"/>
                </a:rPr>
                <a:t>男生、女生欺凌都会存在身体攻击和关系攻击。男生更倾向于采用身体攻击，而</a:t>
              </a:r>
              <a:r>
                <a:rPr lang="zh-CN" altLang="en-US" sz="2400" b="1" dirty="0">
                  <a:solidFill>
                    <a:schemeClr val="accent3">
                      <a:lumMod val="20000"/>
                      <a:lumOff val="80000"/>
                    </a:schemeClr>
                  </a:solidFill>
                  <a:latin typeface="微软雅黑" panose="020B0503020204020204" pitchFamily="34" charset="-122"/>
                  <a:ea typeface="微软雅黑" panose="020B0503020204020204" pitchFamily="34" charset="-122"/>
                  <a:cs typeface="Times New Roman" panose="02020603050405020304" charset="0"/>
                </a:rPr>
                <a:t>女生更多采用的是社会排斥、关系攻击等间接方式</a:t>
              </a:r>
              <a:r>
                <a:rPr lang="zh-CN" altLang="en-US" sz="2400" b="1" dirty="0">
                  <a:solidFill>
                    <a:schemeClr val="bg1"/>
                  </a:solidFill>
                  <a:latin typeface="微软雅黑" panose="020B0503020204020204" pitchFamily="34" charset="-122"/>
                  <a:ea typeface="微软雅黑" panose="020B0503020204020204" pitchFamily="34" charset="-122"/>
                  <a:cs typeface="Times New Roman" panose="02020603050405020304" charset="0"/>
                </a:rPr>
                <a:t>。</a:t>
              </a:r>
              <a:endParaRPr lang="zh-CN" altLang="en-US" sz="2400" b="1" dirty="0">
                <a:solidFill>
                  <a:schemeClr val="bg1"/>
                </a:solidFill>
                <a:latin typeface="微软雅黑" panose="020B0503020204020204" pitchFamily="34" charset="-122"/>
                <a:ea typeface="微软雅黑" panose="020B0503020204020204" pitchFamily="34" charset="-122"/>
                <a:cs typeface="Times New Roman" panose="02020603050405020304" charset="0"/>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a:t>学生欺凌的误区</a:t>
            </a:r>
            <a:endParaRPr kumimoji="1" lang="zh-CN" altLang="en-US" dirty="0"/>
          </a:p>
        </p:txBody>
      </p:sp>
      <p:sp>
        <p:nvSpPr>
          <p:cNvPr id="4" name="文本框 3"/>
          <p:cNvSpPr txBox="1"/>
          <p:nvPr/>
        </p:nvSpPr>
        <p:spPr>
          <a:xfrm>
            <a:off x="1122406" y="1373812"/>
            <a:ext cx="10369378" cy="521970"/>
          </a:xfrm>
          <a:prstGeom prst="rect">
            <a:avLst/>
          </a:prstGeom>
          <a:noFill/>
        </p:spPr>
        <p:txBody>
          <a:bodyPr wrap="square">
            <a:spAutoFit/>
          </a:bodyPr>
          <a:lstStyle/>
          <a:p>
            <a:r>
              <a:rPr lang="zh-CN" altLang="en-US" sz="2800"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a:t>
            </a:r>
            <a:r>
              <a:rPr lang="en-US" altLang="zh-CN" sz="2800"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 </a:t>
            </a:r>
            <a:r>
              <a:rPr lang="zh-CN" altLang="en-US" sz="2800" b="1" dirty="0">
                <a:solidFill>
                  <a:srgbClr val="C00000"/>
                </a:solidFill>
                <a:effectLst/>
                <a:latin typeface="微软雅黑" panose="020B0503020204020204" pitchFamily="34" charset="-122"/>
                <a:ea typeface="微软雅黑" panose="020B0503020204020204" pitchFamily="34" charset="-122"/>
                <a:cs typeface="Times New Roman" panose="02020603050405020304" charset="0"/>
              </a:rPr>
              <a:t>身材高大的学生就是欺凌者，被欺凌的都是矮小、听话的学生</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1272034" y="2378744"/>
            <a:ext cx="9885821" cy="2507172"/>
            <a:chOff x="520920" y="1780030"/>
            <a:chExt cx="10515600" cy="2507172"/>
          </a:xfrm>
          <a:solidFill>
            <a:srgbClr val="43B2B8"/>
          </a:solidFill>
        </p:grpSpPr>
        <p:sp>
          <p:nvSpPr>
            <p:cNvPr id="11" name="矩形: 圆角 10"/>
            <p:cNvSpPr/>
            <p:nvPr/>
          </p:nvSpPr>
          <p:spPr>
            <a:xfrm>
              <a:off x="520920" y="1780030"/>
              <a:ext cx="10515600" cy="2507172"/>
            </a:xfrm>
            <a:prstGeom prst="roundRect">
              <a:avLst/>
            </a:prstGeom>
            <a:grp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858412" y="2223985"/>
              <a:ext cx="9710057" cy="1568450"/>
            </a:xfrm>
            <a:prstGeom prst="rect">
              <a:avLst/>
            </a:prstGeom>
            <a:grpFill/>
          </p:spPr>
          <p:txBody>
            <a:bodyPr wrap="square">
              <a:spAutoFit/>
            </a:bodyPr>
            <a:lstStyle/>
            <a:p>
              <a:pPr marL="342900" indent="-342900" algn="just">
                <a:lnSpc>
                  <a:spcPct val="200000"/>
                </a:lnSpc>
                <a:buFont typeface="Wingdings" panose="05000000000000000000" pitchFamily="2" charset="2"/>
                <a:buChar char="l"/>
              </a:pPr>
              <a:r>
                <a:rPr lang="zh-CN" altLang="en-US" sz="2400" b="1" dirty="0">
                  <a:solidFill>
                    <a:schemeClr val="accent3">
                      <a:lumMod val="20000"/>
                      <a:lumOff val="80000"/>
                    </a:schemeClr>
                  </a:solidFill>
                  <a:effectLst/>
                  <a:latin typeface="微软雅黑" panose="020B0503020204020204" pitchFamily="34" charset="-122"/>
                  <a:ea typeface="微软雅黑" panose="020B0503020204020204" pitchFamily="34" charset="-122"/>
                  <a:cs typeface="Times New Roman" panose="02020603050405020304" charset="0"/>
                </a:rPr>
                <a:t>消除对欺凌的刻板印象</a:t>
              </a:r>
              <a:r>
                <a:rPr lang="zh-CN" altLang="en-US" sz="2400" dirty="0">
                  <a:solidFill>
                    <a:schemeClr val="bg2"/>
                  </a:solidFill>
                  <a:effectLst/>
                  <a:latin typeface="微软雅黑" panose="020B0503020204020204" pitchFamily="34" charset="-122"/>
                  <a:ea typeface="微软雅黑" panose="020B0503020204020204" pitchFamily="34" charset="-122"/>
                  <a:cs typeface="Times New Roman" panose="02020603050405020304" charset="0"/>
                </a:rPr>
                <a:t>。乖巧懂事的学生也有可能会成为欺凌者，而身高体型比较壮硕的学生也有可能会遭受欺凌。</a:t>
              </a:r>
              <a:endParaRPr lang="en-US" altLang="zh-CN" sz="2400" dirty="0">
                <a:solidFill>
                  <a:schemeClr val="bg2"/>
                </a:solidFill>
                <a:effectLst/>
                <a:latin typeface="微软雅黑" panose="020B0503020204020204" pitchFamily="34" charset="-122"/>
                <a:ea typeface="微软雅黑" panose="020B0503020204020204" pitchFamily="34" charset="-122"/>
                <a:cs typeface="Times New Roman" panose="02020603050405020304" charset="0"/>
              </a:endParaRPr>
            </a:p>
          </p:txBody>
        </p:sp>
      </p:gr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27965_4*l_i*1_1"/>
  <p:tag name="KSO_WM_TEMPLATE_CATEGORY" val="diagram"/>
  <p:tag name="KSO_WM_TEMPLATE_INDEX" val="20227965"/>
  <p:tag name="KSO_WM_UNIT_LAYERLEVEL" val="1_1"/>
  <p:tag name="KSO_WM_TAG_VERSION" val="1.0"/>
  <p:tag name="KSO_WM_BEAUTIFY_FLAG" val="#wm#"/>
  <p:tag name="KSO_WM_UNIT_LINE_FORE_SCHEMECOLOR_INDEX" val="7"/>
  <p:tag name="KSO_WM_UNIT_LINE_FILL_TYPE" val="2"/>
  <p:tag name="KSO_WM_UNIT_TEXT_FILL_FORE_SCHEMECOLOR_INDEX" val="13"/>
  <p:tag name="KSO_WM_UNIT_TEXT_FILL_TYPE" val="1"/>
  <p:tag name="KSO_WM_DIAGRAM_VIRTUALLY_FRAME" val="{&quot;height&quot;:338.05,&quot;left&quot;:60.9,&quot;top&quot;:129.35,&quot;width&quot;:865.1}"/>
</p:tagLst>
</file>

<file path=ppt/tags/tag10.xml><?xml version="1.0" encoding="utf-8"?>
<p:tagLst xmlns:p="http://schemas.openxmlformats.org/presentationml/2006/main">
  <p:tag name="KSO_WM_UNIT_VALUE" val="146*146"/>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7965_4*l_h_x*1_4_1"/>
  <p:tag name="KSO_WM_TEMPLATE_CATEGORY" val="diagram"/>
  <p:tag name="KSO_WM_TEMPLATE_INDEX" val="20227965"/>
  <p:tag name="KSO_WM_UNIT_LAYERLEVEL" val="1_1_1"/>
  <p:tag name="KSO_WM_TAG_VERSION" val="1.0"/>
  <p:tag name="KSO_WM_BEAUTIFY_FLAG" val="#wm#"/>
  <p:tag name="KSO_WM_DIAGRAM_VIRTUALLY_FRAME" val="{&quot;height&quot;:338.05,&quot;left&quot;:60.9,&quot;top&quot;:129.35,&quot;width&quot;:865.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227965_4*l_i*1_3"/>
  <p:tag name="KSO_WM_TEMPLATE_CATEGORY" val="diagram"/>
  <p:tag name="KSO_WM_TEMPLATE_INDEX" val="20227965"/>
  <p:tag name="KSO_WM_UNIT_LAYERLEVEL" val="1_1"/>
  <p:tag name="KSO_WM_TAG_VERSION" val="1.0"/>
  <p:tag name="KSO_WM_BEAUTIFY_FLAG" val="#wm#"/>
  <p:tag name="KSO_WM_UNIT_LINE_FORE_SCHEMECOLOR_INDEX" val="5"/>
  <p:tag name="KSO_WM_UNIT_LINE_FILL_TYPE" val="2"/>
  <p:tag name="KSO_WM_UNIT_TEXT_FILL_FORE_SCHEMECOLOR_INDEX" val="13"/>
  <p:tag name="KSO_WM_UNIT_TEXT_FILL_TYPE" val="1"/>
  <p:tag name="KSO_WM_DIAGRAM_VIRTUALLY_FRAME" val="{&quot;height&quot;:338.05,&quot;left&quot;:60.9,&quot;top&quot;:129.35,&quot;width&quot;:865.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227965_4*l_i*1_4"/>
  <p:tag name="KSO_WM_TEMPLATE_CATEGORY" val="diagram"/>
  <p:tag name="KSO_WM_TEMPLATE_INDEX" val="20227965"/>
  <p:tag name="KSO_WM_UNIT_LAYERLEVEL" val="1_1"/>
  <p:tag name="KSO_WM_TAG_VERSION" val="1.0"/>
  <p:tag name="KSO_WM_BEAUTIFY_FLAG" val="#wm#"/>
  <p:tag name="KSO_WM_UNIT_LINE_FORE_SCHEMECOLOR_INDEX" val="9"/>
  <p:tag name="KSO_WM_UNIT_LINE_FILL_TYPE" val="2"/>
  <p:tag name="KSO_WM_UNIT_TEXT_FILL_FORE_SCHEMECOLOR_INDEX" val="13"/>
  <p:tag name="KSO_WM_UNIT_TEXT_FILL_TYPE" val="1"/>
  <p:tag name="KSO_WM_DIAGRAM_VIRTUALLY_FRAME" val="{&quot;height&quot;:338.05,&quot;left&quot;:60.9,&quot;top&quot;:129.35,&quot;width&quot;:865.1}"/>
</p:tagLst>
</file>

<file path=ppt/tags/tag13.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965_4*l_h_a*1_2_1"/>
  <p:tag name="KSO_WM_TEMPLATE_CATEGORY" val="diagram"/>
  <p:tag name="KSO_WM_TEMPLATE_INDEX" val="20227965"/>
  <p:tag name="KSO_WM_UNIT_LAYERLEVEL" val="1_1_1"/>
  <p:tag name="KSO_WM_TAG_VERSION" val="1.0"/>
  <p:tag name="KSO_WM_BEAUTIFY_FLAG" val="#wm#"/>
  <p:tag name="KSO_WM_UNIT_TEXT_FILL_FORE_SCHEMECOLOR_INDEX" val="8"/>
  <p:tag name="KSO_WM_UNIT_TEXT_FILL_TYPE" val="1"/>
  <p:tag name="KSO_WM_DIAGRAM_VIRTUALLY_FRAME" val="{&quot;height&quot;:338.05,&quot;left&quot;:60.9,&quot;top&quot;:129.35,&quot;width&quot;:865.1}"/>
</p:tagLst>
</file>

<file path=ppt/tags/tag14.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7965_4*l_h_f*1_2_1"/>
  <p:tag name="KSO_WM_TEMPLATE_CATEGORY" val="diagram"/>
  <p:tag name="KSO_WM_TEMPLATE_INDEX" val="20227965"/>
  <p:tag name="KSO_WM_UNIT_LAYERLEVEL" val="1_1_1"/>
  <p:tag name="KSO_WM_TAG_VERSION" val="1.0"/>
  <p:tag name="KSO_WM_BEAUTIFY_FLAG" val="#wm#"/>
  <p:tag name="KSO_WM_UNIT_TEXT_FILL_FORE_SCHEMECOLOR_INDEX" val="14"/>
  <p:tag name="KSO_WM_UNIT_TEXT_FILL_TYPE" val="1"/>
  <p:tag name="KSO_WM_DIAGRAM_VIRTUALLY_FRAME" val="{&quot;height&quot;:338.05,&quot;left&quot;:60.9,&quot;top&quot;:129.35,&quot;width&quot;:865.1}"/>
</p:tagLst>
</file>

<file path=ppt/tags/tag15.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965_4*l_h_a*1_3_1"/>
  <p:tag name="KSO_WM_TEMPLATE_CATEGORY" val="diagram"/>
  <p:tag name="KSO_WM_TEMPLATE_INDEX" val="20227965"/>
  <p:tag name="KSO_WM_UNIT_LAYERLEVEL" val="1_1_1"/>
  <p:tag name="KSO_WM_TAG_VERSION" val="1.0"/>
  <p:tag name="KSO_WM_BEAUTIFY_FLAG" val="#wm#"/>
  <p:tag name="KSO_WM_UNIT_TEXT_FILL_FORE_SCHEMECOLOR_INDEX" val="7"/>
  <p:tag name="KSO_WM_UNIT_TEXT_FILL_TYPE" val="1"/>
  <p:tag name="KSO_WM_DIAGRAM_VIRTUALLY_FRAME" val="{&quot;height&quot;:338.05,&quot;left&quot;:60.9,&quot;top&quot;:129.35,&quot;width&quot;:865.1}"/>
</p:tagLst>
</file>

<file path=ppt/tags/tag16.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7965_4*l_h_f*1_3_1"/>
  <p:tag name="KSO_WM_TEMPLATE_CATEGORY" val="diagram"/>
  <p:tag name="KSO_WM_TEMPLATE_INDEX" val="20227965"/>
  <p:tag name="KSO_WM_UNIT_LAYERLEVEL" val="1_1_1"/>
  <p:tag name="KSO_WM_TAG_VERSION" val="1.0"/>
  <p:tag name="KSO_WM_BEAUTIFY_FLAG" val="#wm#"/>
  <p:tag name="KSO_WM_UNIT_TEXT_FILL_FORE_SCHEMECOLOR_INDEX" val="14"/>
  <p:tag name="KSO_WM_UNIT_TEXT_FILL_TYPE" val="1"/>
  <p:tag name="KSO_WM_DIAGRAM_VIRTUALLY_FRAME" val="{&quot;height&quot;:338.05,&quot;left&quot;:60.9,&quot;top&quot;:129.35,&quot;width&quot;:865.1}"/>
</p:tagLst>
</file>

<file path=ppt/tags/tag17.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965_4*l_h_a*1_1_1"/>
  <p:tag name="KSO_WM_TEMPLATE_CATEGORY" val="diagram"/>
  <p:tag name="KSO_WM_TEMPLATE_INDEX" val="20227965"/>
  <p:tag name="KSO_WM_UNIT_LAYERLEVEL" val="1_1_1"/>
  <p:tag name="KSO_WM_TAG_VERSION" val="1.0"/>
  <p:tag name="KSO_WM_BEAUTIFY_FLAG" val="#wm#"/>
  <p:tag name="KSO_WM_UNIT_TEXT_FILL_FORE_SCHEMECOLOR_INDEX" val="5"/>
  <p:tag name="KSO_WM_UNIT_TEXT_FILL_TYPE" val="1"/>
  <p:tag name="KSO_WM_DIAGRAM_VIRTUALLY_FRAME" val="{&quot;height&quot;:338.05,&quot;left&quot;:60.9,&quot;top&quot;:129.35,&quot;width&quot;:865.1}"/>
</p:tagLst>
</file>

<file path=ppt/tags/tag18.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7965_4*l_h_f*1_1_1"/>
  <p:tag name="KSO_WM_TEMPLATE_CATEGORY" val="diagram"/>
  <p:tag name="KSO_WM_TEMPLATE_INDEX" val="20227965"/>
  <p:tag name="KSO_WM_UNIT_LAYERLEVEL" val="1_1_1"/>
  <p:tag name="KSO_WM_TAG_VERSION" val="1.0"/>
  <p:tag name="KSO_WM_BEAUTIFY_FLAG" val="#wm#"/>
  <p:tag name="KSO_WM_UNIT_TEXT_FILL_FORE_SCHEMECOLOR_INDEX" val="14"/>
  <p:tag name="KSO_WM_UNIT_TEXT_FILL_TYPE" val="1"/>
  <p:tag name="KSO_WM_DIAGRAM_VIRTUALLY_FRAME" val="{&quot;height&quot;:338.05,&quot;left&quot;:60.9,&quot;top&quot;:129.35,&quot;width&quot;:865.1}"/>
</p:tagLst>
</file>

<file path=ppt/tags/tag19.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7965_4*l_h_a*1_4_1"/>
  <p:tag name="KSO_WM_TEMPLATE_CATEGORY" val="diagram"/>
  <p:tag name="KSO_WM_TEMPLATE_INDEX" val="20227965"/>
  <p:tag name="KSO_WM_UNIT_LAYERLEVEL" val="1_1_1"/>
  <p:tag name="KSO_WM_TAG_VERSION" val="1.0"/>
  <p:tag name="KSO_WM_BEAUTIFY_FLAG" val="#wm#"/>
  <p:tag name="KSO_WM_UNIT_TEXT_FILL_FORE_SCHEMECOLOR_INDEX" val="9"/>
  <p:tag name="KSO_WM_UNIT_TEXT_FILL_TYPE" val="1"/>
  <p:tag name="KSO_WM_DIAGRAM_VIRTUALLY_FRAME" val="{&quot;height&quot;:338.05,&quot;left&quot;:60.9,&quot;top&quot;:129.35,&quot;width&quot;:865.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227965_4*l_i*1_2"/>
  <p:tag name="KSO_WM_TEMPLATE_CATEGORY" val="diagram"/>
  <p:tag name="KSO_WM_TEMPLATE_INDEX" val="20227965"/>
  <p:tag name="KSO_WM_UNIT_LAYERLEVEL" val="1_1"/>
  <p:tag name="KSO_WM_TAG_VERSION" val="1.0"/>
  <p:tag name="KSO_WM_BEAUTIFY_FLAG" val="#wm#"/>
  <p:tag name="KSO_WM_UNIT_LINE_FORE_SCHEMECOLOR_INDEX" val="8"/>
  <p:tag name="KSO_WM_UNIT_LINE_FILL_TYPE" val="2"/>
  <p:tag name="KSO_WM_UNIT_TEXT_FILL_FORE_SCHEMECOLOR_INDEX" val="13"/>
  <p:tag name="KSO_WM_UNIT_TEXT_FILL_TYPE" val="1"/>
  <p:tag name="KSO_WM_DIAGRAM_VIRTUALLY_FRAME" val="{&quot;height&quot;:338.05,&quot;left&quot;:60.9,&quot;top&quot;:129.35,&quot;width&quot;:865.1}"/>
</p:tagLst>
</file>

<file path=ppt/tags/tag20.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27965_4*l_h_f*1_4_1"/>
  <p:tag name="KSO_WM_TEMPLATE_CATEGORY" val="diagram"/>
  <p:tag name="KSO_WM_TEMPLATE_INDEX" val="20227965"/>
  <p:tag name="KSO_WM_UNIT_LAYERLEVEL" val="1_1_1"/>
  <p:tag name="KSO_WM_TAG_VERSION" val="1.0"/>
  <p:tag name="KSO_WM_BEAUTIFY_FLAG" val="#wm#"/>
  <p:tag name="KSO_WM_UNIT_TEXT_FILL_FORE_SCHEMECOLOR_INDEX" val="14"/>
  <p:tag name="KSO_WM_UNIT_TEXT_FILL_TYPE" val="1"/>
  <p:tag name="KSO_WM_DIAGRAM_VIRTUALLY_FRAME" val="{&quot;height&quot;:338.05,&quot;left&quot;:60.9,&quot;top&quot;:129.35,&quot;width&quot;:865.1}"/>
</p:tagLst>
</file>

<file path=ppt/tags/tag21.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3_1"/>
  <p:tag name="KSO_WM_UNIT_ID" val="diagram20169746_2*q_h_i*1_3_1"/>
  <p:tag name="KSO_WM_UNIT_LAYERLEVEL" val="1_1_1"/>
  <p:tag name="KSO_WM_DIAGRAM_GROUP_CODE" val="q1-1"/>
  <p:tag name="KSO_WM_UNIT_FILL_FORE_SCHEMECOLOR_INDEX" val="8"/>
  <p:tag name="KSO_WM_UNIT_FILL_TYPE" val="1"/>
  <p:tag name="KSO_WM_UNIT_LINE_FORE_SCHEMECOLOR_INDEX" val="14"/>
  <p:tag name="KSO_WM_UNIT_LINE_FILL_TYPE" val="2"/>
  <p:tag name="KSO_WM_UNIT_TEXT_FILL_FORE_SCHEMECOLOR_INDEX" val="13"/>
  <p:tag name="KSO_WM_UNIT_TEXT_FILL_TYPE" val="1"/>
  <p:tag name="KSO_WM_DIAGRAM_VIRTUALLY_FRAME" val="{&quot;height&quot;:380.94677165354335,&quot;left&quot;:59.36645669291338,&quot;top&quot;:120.82346456692912,&quot;width&quot;:824.9366929133857}"/>
</p:tagLst>
</file>

<file path=ppt/tags/tag22.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1_1"/>
  <p:tag name="KSO_WM_UNIT_ID" val="diagram20169746_2*q_h_i*1_1_1"/>
  <p:tag name="KSO_WM_UNIT_LAYERLEVEL" val="1_1_1"/>
  <p:tag name="KSO_WM_DIAGRAM_GROUP_CODE" val="q1-1"/>
  <p:tag name="KSO_WM_UNIT_FILL_FORE_SCHEMECOLOR_INDEX" val="6"/>
  <p:tag name="KSO_WM_UNIT_FILL_TYPE" val="1"/>
  <p:tag name="KSO_WM_UNIT_LINE_FORE_SCHEMECOLOR_INDEX" val="14"/>
  <p:tag name="KSO_WM_UNIT_LINE_FILL_TYPE" val="2"/>
  <p:tag name="KSO_WM_UNIT_TEXT_FILL_FORE_SCHEMECOLOR_INDEX" val="13"/>
  <p:tag name="KSO_WM_UNIT_TEXT_FILL_TYPE" val="1"/>
  <p:tag name="KSO_WM_DIAGRAM_VIRTUALLY_FRAME" val="{&quot;height&quot;:380.94677165354335,&quot;left&quot;:59.36645669291338,&quot;top&quot;:120.82346456692912,&quot;width&quot;:824.9366929133857}"/>
</p:tagLst>
</file>

<file path=ppt/tags/tag23.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2_1"/>
  <p:tag name="KSO_WM_UNIT_ID" val="diagram20169746_2*q_h_i*1_2_1"/>
  <p:tag name="KSO_WM_UNIT_LAYERLEVEL" val="1_1_1"/>
  <p:tag name="KSO_WM_DIAGRAM_GROUP_CODE" val="q1-1"/>
  <p:tag name="KSO_WM_UNIT_FILL_FORE_SCHEMECOLOR_INDEX" val="7"/>
  <p:tag name="KSO_WM_UNIT_FILL_TYPE" val="1"/>
  <p:tag name="KSO_WM_UNIT_LINE_FORE_SCHEMECOLOR_INDEX" val="14"/>
  <p:tag name="KSO_WM_UNIT_LINE_FILL_TYPE" val="2"/>
  <p:tag name="KSO_WM_UNIT_TEXT_FILL_FORE_SCHEMECOLOR_INDEX" val="13"/>
  <p:tag name="KSO_WM_UNIT_TEXT_FILL_TYPE" val="1"/>
  <p:tag name="KSO_WM_DIAGRAM_VIRTUALLY_FRAME" val="{&quot;height&quot;:380.94677165354335,&quot;left&quot;:59.36645669291338,&quot;top&quot;:120.82346456692912,&quot;width&quot;:824.9366929133857}"/>
</p:tagLst>
</file>

<file path=ppt/tags/tag24.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i"/>
  <p:tag name="KSO_WM_UNIT_INDEX" val="1_1"/>
  <p:tag name="KSO_WM_UNIT_ID" val="diagram20169746_2*q_i*1_1"/>
  <p:tag name="KSO_WM_UNIT_LAYERLEVEL" val="1_1"/>
  <p:tag name="KSO_WM_DIAGRAM_GROUP_CODE" val="q1-1"/>
  <p:tag name="KSO_WM_UNIT_LINE_FORE_SCHEMECOLOR_INDEX" val="14"/>
  <p:tag name="KSO_WM_UNIT_LINE_FILL_TYPE" val="2"/>
  <p:tag name="KSO_WM_UNIT_TEXT_FILL_FORE_SCHEMECOLOR_INDEX" val="13"/>
  <p:tag name="KSO_WM_UNIT_TEXT_FILL_TYPE" val="1"/>
  <p:tag name="KSO_WM_DIAGRAM_VIRTUALLY_FRAME" val="{&quot;height&quot;:380.94677165354335,&quot;left&quot;:59.36645669291338,&quot;top&quot;:120.82346456692912,&quot;width&quot;:824.9366929133857}"/>
</p:tagLst>
</file>

<file path=ppt/tags/tag25.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3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2*q_h_a*1_3_1"/>
  <p:tag name="KSO_WM_UNIT_TEXT_FILL_FORE_SCHEMECOLOR_INDEX" val="8"/>
  <p:tag name="KSO_WM_UNIT_TEXT_FILL_TYPE" val="1"/>
  <p:tag name="KSO_WM_DIAGRAM_VIRTUALLY_FRAME" val="{&quot;height&quot;:380.94677165354335,&quot;left&quot;:59.36645669291338,&quot;top&quot;:120.82346456692912,&quot;width&quot;:824.9366929133857}"/>
</p:tagLst>
</file>

<file path=ppt/tags/tag26.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1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2*q_h_a*1_1_1"/>
  <p:tag name="KSO_WM_UNIT_TEXT_FILL_FORE_SCHEMECOLOR_INDEX" val="6"/>
  <p:tag name="KSO_WM_UNIT_TEXT_FILL_TYPE" val="1"/>
  <p:tag name="KSO_WM_DIAGRAM_VIRTUALLY_FRAME" val="{&quot;height&quot;:380.94677165354335,&quot;left&quot;:59.36645669291338,&quot;top&quot;:120.82346456692912,&quot;width&quot;:824.9366929133857}"/>
</p:tagLst>
</file>

<file path=ppt/tags/tag27.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2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2*q_h_a*1_2_1"/>
  <p:tag name="KSO_WM_UNIT_TEXT_FILL_FORE_SCHEMECOLOR_INDEX" val="7"/>
  <p:tag name="KSO_WM_UNIT_TEXT_FILL_TYPE" val="1"/>
  <p:tag name="KSO_WM_DIAGRAM_VIRTUALLY_FRAME" val="{&quot;height&quot;:380.94677165354335,&quot;left&quot;:59.36645669291338,&quot;top&quot;:120.82346456692912,&quot;width&quot;:824.9366929133857}"/>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965_4*l_h_i*1_1_1"/>
  <p:tag name="KSO_WM_TEMPLATE_CATEGORY" val="diagram"/>
  <p:tag name="KSO_WM_TEMPLATE_INDEX" val="20227965"/>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DIAGRAM_VIRTUALLY_FRAME" val="{&quot;height&quot;:338.05,&quot;left&quot;:60.9,&quot;top&quot;:129.35,&quot;width&quot;:865.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965_4*l_h_i*1_2_1"/>
  <p:tag name="KSO_WM_TEMPLATE_CATEGORY" val="diagram"/>
  <p:tag name="KSO_WM_TEMPLATE_INDEX" val="20227965"/>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DIAGRAM_VIRTUALLY_FRAME" val="{&quot;height&quot;:338.05,&quot;left&quot;:60.9,&quot;top&quot;:129.35,&quot;width&quot;:865.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965_4*l_h_i*1_3_1"/>
  <p:tag name="KSO_WM_TEMPLATE_CATEGORY" val="diagram"/>
  <p:tag name="KSO_WM_TEMPLATE_INDEX" val="20227965"/>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DIAGRAM_VIRTUALLY_FRAME" val="{&quot;height&quot;:338.05,&quot;left&quot;:60.9,&quot;top&quot;:129.35,&quot;width&quot;:865.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7965_4*l_h_i*1_4_1"/>
  <p:tag name="KSO_WM_TEMPLATE_CATEGORY" val="diagram"/>
  <p:tag name="KSO_WM_TEMPLATE_INDEX" val="20227965"/>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 name="KSO_WM_DIAGRAM_VIRTUALLY_FRAME" val="{&quot;height&quot;:338.05,&quot;left&quot;:60.9,&quot;top&quot;:129.35,&quot;width&quot;:865.1}"/>
</p:tagLst>
</file>

<file path=ppt/tags/tag7.xml><?xml version="1.0" encoding="utf-8"?>
<p:tagLst xmlns:p="http://schemas.openxmlformats.org/presentationml/2006/main">
  <p:tag name="KSO_WM_UNIT_VALUE" val="146*146"/>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7965_4*l_h_x*1_1_1"/>
  <p:tag name="KSO_WM_TEMPLATE_CATEGORY" val="diagram"/>
  <p:tag name="KSO_WM_TEMPLATE_INDEX" val="20227965"/>
  <p:tag name="KSO_WM_UNIT_LAYERLEVEL" val="1_1_1"/>
  <p:tag name="KSO_WM_TAG_VERSION" val="1.0"/>
  <p:tag name="KSO_WM_BEAUTIFY_FLAG" val="#wm#"/>
  <p:tag name="KSO_WM_DIAGRAM_VIRTUALLY_FRAME" val="{&quot;height&quot;:338.05,&quot;left&quot;:60.9,&quot;top&quot;:129.35,&quot;width&quot;:865.1}"/>
</p:tagLst>
</file>

<file path=ppt/tags/tag8.xml><?xml version="1.0" encoding="utf-8"?>
<p:tagLst xmlns:p="http://schemas.openxmlformats.org/presentationml/2006/main">
  <p:tag name="KSO_WM_UNIT_VALUE" val="146*146"/>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7965_4*l_h_x*1_3_1"/>
  <p:tag name="KSO_WM_TEMPLATE_CATEGORY" val="diagram"/>
  <p:tag name="KSO_WM_TEMPLATE_INDEX" val="20227965"/>
  <p:tag name="KSO_WM_UNIT_LAYERLEVEL" val="1_1_1"/>
  <p:tag name="KSO_WM_TAG_VERSION" val="1.0"/>
  <p:tag name="KSO_WM_BEAUTIFY_FLAG" val="#wm#"/>
  <p:tag name="KSO_WM_DIAGRAM_VIRTUALLY_FRAME" val="{&quot;height&quot;:338.05,&quot;left&quot;:60.9,&quot;top&quot;:129.35,&quot;width&quot;:865.1}"/>
</p:tagLst>
</file>

<file path=ppt/tags/tag9.xml><?xml version="1.0" encoding="utf-8"?>
<p:tagLst xmlns:p="http://schemas.openxmlformats.org/presentationml/2006/main">
  <p:tag name="KSO_WM_UNIT_VALUE" val="146*146"/>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7965_4*l_h_x*1_2_1"/>
  <p:tag name="KSO_WM_TEMPLATE_CATEGORY" val="diagram"/>
  <p:tag name="KSO_WM_TEMPLATE_INDEX" val="20227965"/>
  <p:tag name="KSO_WM_UNIT_LAYERLEVEL" val="1_1_1"/>
  <p:tag name="KSO_WM_TAG_VERSION" val="1.0"/>
  <p:tag name="KSO_WM_BEAUTIFY_FLAG" val="#wm#"/>
  <p:tag name="KSO_WM_DIAGRAM_VIRTUALLY_FRAME" val="{&quot;height&quot;:338.05,&quot;left&quot;:60.9,&quot;top&quot;:129.35,&quot;width&quot;:865.1}"/>
</p:tagLst>
</file>

<file path=ppt/theme/theme1.xml><?xml version="1.0" encoding="utf-8"?>
<a:theme xmlns:a="http://schemas.openxmlformats.org/drawingml/2006/main" name="WPS">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Calibri"/>
        <a:ea typeface="宋体"/>
        <a:cs typeface=""/>
      </a:majorFont>
      <a:minorFont>
        <a:latin typeface="Calibri"/>
        <a:ea typeface="宋体"/>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5732</Words>
  <Application>WPS 演示</Application>
  <PresentationFormat>宽屏</PresentationFormat>
  <Paragraphs>373</Paragraphs>
  <Slides>44</Slides>
  <Notes>9</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44</vt:i4>
      </vt:variant>
    </vt:vector>
  </HeadingPairs>
  <TitlesOfParts>
    <vt:vector size="60" baseType="lpstr">
      <vt:lpstr>Arial</vt:lpstr>
      <vt:lpstr>宋体</vt:lpstr>
      <vt:lpstr>Wingdings</vt:lpstr>
      <vt:lpstr>微软雅黑</vt:lpstr>
      <vt:lpstr>Aptos Narrow</vt:lpstr>
      <vt:lpstr>Segoe Print</vt:lpstr>
      <vt:lpstr>Al Nile</vt:lpstr>
      <vt:lpstr>zixiaohunjianyahei</vt:lpstr>
      <vt:lpstr>Times New Roman</vt:lpstr>
      <vt:lpstr>Arial Unicode MS</vt:lpstr>
      <vt:lpstr>Calibri</vt:lpstr>
      <vt:lpstr>Wingdings</vt:lpstr>
      <vt:lpstr>东文宋体</vt:lpstr>
      <vt:lpstr>Calibri</vt:lpstr>
      <vt:lpstr>Wingdings 2</vt:lpstr>
      <vt:lpstr>WPS</vt:lpstr>
      <vt:lpstr>PowerPoint 演示文稿</vt:lpstr>
      <vt:lpstr>PowerPoint 演示文稿</vt:lpstr>
      <vt:lpstr>一、学生欺凌是什么？</vt:lpstr>
      <vt:lpstr>学生欺凌的定义</vt:lpstr>
      <vt:lpstr>学生欺凌认定“四要素”</vt:lpstr>
      <vt:lpstr>学生欺凌的误区</vt:lpstr>
      <vt:lpstr>学生欺凌的误区</vt:lpstr>
      <vt:lpstr>学生欺凌的误区</vt:lpstr>
      <vt:lpstr>学生欺凌的误区</vt:lpstr>
      <vt:lpstr>学生欺凌的误区</vt:lpstr>
      <vt:lpstr>常见的欺凌的形式</vt:lpstr>
      <vt:lpstr>常见的欺凌的形式</vt:lpstr>
      <vt:lpstr>易被误指为学生欺凌的行为</vt:lpstr>
      <vt:lpstr>常见角色</vt:lpstr>
      <vt:lpstr>常见角色</vt:lpstr>
      <vt:lpstr>二、如何发现隐藏的学生欺凌因素？</vt:lpstr>
      <vt:lpstr>PowerPoint 演示文稿</vt:lpstr>
      <vt:lpstr>PowerPoint 演示文稿</vt:lpstr>
      <vt:lpstr>PowerPoint 演示文稿</vt:lpstr>
      <vt:lpstr>三、如何识别可能已经发生的欺凌？</vt:lpstr>
      <vt:lpstr>教师要留心关注这些迹象</vt:lpstr>
      <vt:lpstr>教师要留心关注这些迹象</vt:lpstr>
      <vt:lpstr>警惕网络欺凌</vt:lpstr>
      <vt:lpstr>教师发现疑似学生欺凌怎么办</vt:lpstr>
      <vt:lpstr>侵害未成年人案件的强制报告制度</vt:lpstr>
      <vt:lpstr>四、如何干预学生欺凌？</vt:lpstr>
      <vt:lpstr>学校可以做什么？</vt:lpstr>
      <vt:lpstr>PowerPoint 演示文稿</vt:lpstr>
      <vt:lpstr>教师可以做什么？——对欺凌者的干预</vt:lpstr>
      <vt:lpstr>PowerPoint 演示文稿</vt:lpstr>
      <vt:lpstr>五、如何开展班级防欺凌教育</vt:lpstr>
      <vt:lpstr>将防欺凌教育纳入常规教育活动</vt:lpstr>
      <vt:lpstr>PowerPoint 演示文稿</vt:lpstr>
      <vt:lpstr>PowerPoint 演示文稿</vt:lpstr>
      <vt:lpstr>教育学生：学会控制自己的情绪</vt:lpstr>
      <vt:lpstr>教育学生：恰当表达，化解矛盾</vt:lpstr>
      <vt:lpstr>教育学生：换位思考，将心比心</vt:lpstr>
      <vt:lpstr>做好家校沟通：如果孩子被欺凌“三不要”</vt:lpstr>
      <vt:lpstr>做好家校沟通：如果孩子被欺凌“三要”</vt:lpstr>
      <vt:lpstr>六、防治欺凌相关的法律规定</vt:lpstr>
      <vt:lpstr>我国防治学生欺凌的法律法规和相关文件</vt:lpstr>
      <vt:lpstr>欺凌者应承担的法律责任</vt:lpstr>
      <vt:lpstr>欺凌者应承担的法律责任</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Lenovo</dc:creator>
  <cp:lastModifiedBy>漫天飞舞</cp:lastModifiedBy>
  <cp:revision>295</cp:revision>
  <dcterms:created xsi:type="dcterms:W3CDTF">2024-08-27T10:52:00Z</dcterms:created>
  <dcterms:modified xsi:type="dcterms:W3CDTF">2024-11-28T07:00:38Z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2052-12.1.0.18912</vt:lpwstr>
  </property>
  <property fmtid="{D5CDD505-2E9C-101B-9397-08002B2CF9AE}" pid="3" name="ICV">
    <vt:lpwstr>22D538594B29403C8DB493D89206C22A_13</vt:lpwstr>
  </property>
</Properties>
</file>