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7">
  <p:sldMasterIdLst>
    <p:sldMasterId id="2147483648" r:id="rId1"/>
  </p:sldMasterIdLst>
  <p:notesMasterIdLst>
    <p:notesMasterId r:id="rId4"/>
  </p:notesMasterIdLst>
  <p:handoutMasterIdLst>
    <p:handoutMasterId r:id="rId27"/>
  </p:handoutMasterIdLst>
  <p:sldIdLst>
    <p:sldId id="256" r:id="rId3"/>
    <p:sldId id="257" r:id="rId5"/>
    <p:sldId id="263" r:id="rId6"/>
    <p:sldId id="302" r:id="rId7"/>
    <p:sldId id="265" r:id="rId8"/>
    <p:sldId id="303" r:id="rId9"/>
    <p:sldId id="304" r:id="rId10"/>
    <p:sldId id="277" r:id="rId11"/>
    <p:sldId id="279" r:id="rId12"/>
    <p:sldId id="281" r:id="rId13"/>
    <p:sldId id="282" r:id="rId14"/>
    <p:sldId id="283" r:id="rId15"/>
    <p:sldId id="284" r:id="rId16"/>
    <p:sldId id="285" r:id="rId17"/>
    <p:sldId id="286" r:id="rId18"/>
    <p:sldId id="278" r:id="rId19"/>
    <p:sldId id="288" r:id="rId20"/>
    <p:sldId id="291" r:id="rId21"/>
    <p:sldId id="297" r:id="rId22"/>
    <p:sldId id="296" r:id="rId23"/>
    <p:sldId id="292" r:id="rId24"/>
    <p:sldId id="295" r:id="rId25"/>
    <p:sldId id="260" r:id="rId26"/>
  </p:sldIdLst>
  <p:sldSz cx="12192000" cy="6858000"/>
  <p:notesSz cx="7103745" cy="10234295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ilei li" initials="bl" lastIdx="13" clrIdx="0"/>
  <p:cmAuthor id="2" name="Simeng Li" initials="SL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4689C9"/>
    <a:srgbClr val="4789C9"/>
    <a:srgbClr val="B2B2B2"/>
    <a:srgbClr val="202020"/>
    <a:srgbClr val="323232"/>
    <a:srgbClr val="CC0000"/>
    <a:srgbClr val="FF3300"/>
    <a:srgbClr val="990000"/>
    <a:srgbClr val="FF8D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4" autoAdjust="0"/>
    <p:restoredTop sz="95238" autoAdjust="0"/>
  </p:normalViewPr>
  <p:slideViewPr>
    <p:cSldViewPr snapToGrid="0" showGuides="1">
      <p:cViewPr varScale="1">
        <p:scale>
          <a:sx n="118" d="100"/>
          <a:sy n="118" d="100"/>
        </p:scale>
        <p:origin x="466" y="86"/>
      </p:cViewPr>
      <p:guideLst>
        <p:guide orient="horz" pos="220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2" Type="http://schemas.openxmlformats.org/officeDocument/2006/relationships/tags" Target="tags/tag16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ppt_画板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ppt_画板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ppt_画板 1 副本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PPT_画板 1 副本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>
            <a:lvl1pPr algn="ctr">
              <a:defRPr sz="4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pt_画板 1 副本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91440"/>
            <a:ext cx="10307927" cy="783772"/>
          </a:xfrm>
        </p:spPr>
        <p:txBody>
          <a:bodyPr anchor="ctr">
            <a:noAutofit/>
          </a:bodyPr>
          <a:lstStyle>
            <a:lvl1pPr>
              <a:defRPr sz="3600" b="1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0"/>
          </p:nvPr>
        </p:nvSpPr>
        <p:spPr>
          <a:xfrm>
            <a:off x="741363" y="1401763"/>
            <a:ext cx="10434637" cy="5202237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ppt_画板 1 副本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1370149"/>
            <a:ext cx="10515600" cy="4608285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843189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6" name="图片 5" descr="ppt_画板 1 副本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教师ppt_画板 1 副本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136525"/>
            <a:ext cx="10515600" cy="903999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13"/>
          </p:nvPr>
        </p:nvSpPr>
        <p:spPr>
          <a:xfrm>
            <a:off x="838200" y="1351281"/>
            <a:ext cx="10515600" cy="466344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kumimoji="1" lang="zh-CN" altLang="en-US"/>
              <a:t>单击此处编辑母版文本样式</a:t>
            </a:r>
            <a:endParaRPr kumimoji="1" lang="zh-CN" altLang="en-US"/>
          </a:p>
          <a:p>
            <a:pPr lvl="1"/>
            <a:r>
              <a:rPr kumimoji="1" lang="zh-CN" altLang="en-US"/>
              <a:t>二级</a:t>
            </a:r>
            <a:endParaRPr kumimoji="1" lang="zh-CN" altLang="en-US"/>
          </a:p>
          <a:p>
            <a:pPr lvl="2"/>
            <a:r>
              <a:rPr kumimoji="1" lang="zh-CN" altLang="en-US"/>
              <a:t>三级</a:t>
            </a:r>
            <a:endParaRPr kumimoji="1" lang="zh-CN" altLang="en-US"/>
          </a:p>
          <a:p>
            <a:pPr lvl="3"/>
            <a:r>
              <a:rPr kumimoji="1" lang="zh-CN" altLang="en-US"/>
              <a:t>四级</a:t>
            </a:r>
            <a:endParaRPr kumimoji="1" lang="zh-CN" altLang="en-US"/>
          </a:p>
          <a:p>
            <a:pPr lvl="4"/>
            <a:r>
              <a:rPr kumimoji="1" lang="zh-CN" altLang="en-US"/>
              <a:t>五级</a:t>
            </a:r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8.png"/><Relationship Id="rId1" Type="http://schemas.openxmlformats.org/officeDocument/2006/relationships/tags" Target="../tags/tag1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5" Type="http://schemas.openxmlformats.org/officeDocument/2006/relationships/slideLayout" Target="../slideLayouts/slideLayout3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学生欺凌的危害</a:t>
            </a:r>
            <a:r>
              <a:rPr kumimoji="1" lang="en-US" altLang="zh-CN" dirty="0"/>
              <a:t>——</a:t>
            </a:r>
            <a:r>
              <a:rPr kumimoji="1" lang="zh-CN" altLang="en-US" dirty="0">
                <a:solidFill>
                  <a:schemeClr val="accent2"/>
                </a:solidFill>
              </a:rPr>
              <a:t>欺凌者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373086" y="2245326"/>
            <a:ext cx="8980714" cy="20215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助长欺凌者的攻击性倾向，</a:t>
            </a:r>
            <a:r>
              <a:rPr lang="zh-CN" altLang="en-US" sz="2200" b="1" i="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导致欺凌者形成攻击性、破坏性等不良人格和暴力倾向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 阻碍其与同学的正常交往。 </a:t>
            </a:r>
            <a:endParaRPr lang="en-US" altLang="zh-CN" sz="2200" b="0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b="1" i="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产生孤独、焦虑等消极情绪，增大其反社会行为发生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的可能性。</a:t>
            </a:r>
            <a:endParaRPr lang="zh-CN" altLang="en-US" sz="2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139" y="1969692"/>
            <a:ext cx="1501887" cy="29186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学生欺凌的危害</a:t>
            </a:r>
            <a:r>
              <a:rPr kumimoji="1" lang="en-US" altLang="zh-CN" dirty="0"/>
              <a:t>——</a:t>
            </a:r>
            <a:r>
              <a:rPr kumimoji="1" lang="zh-CN" altLang="en-US" dirty="0">
                <a:solidFill>
                  <a:schemeClr val="accent2"/>
                </a:solidFill>
              </a:rPr>
              <a:t>围观者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78598" y="2000462"/>
            <a:ext cx="8980714" cy="26986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受到欺凌行为的刺激而</a:t>
            </a:r>
            <a:r>
              <a:rPr lang="zh-CN" altLang="en-US" sz="2200" b="1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产生不良心理反应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en-US" altLang="zh-CN" sz="2200" b="0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即便没有直接参与围观的学生，也会因听到事件的过程或看到欺凌的视频、图片而受到不良影响。 </a:t>
            </a:r>
            <a:endParaRPr lang="en-US" altLang="zh-CN" sz="2200" b="0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甚至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会</a:t>
            </a:r>
            <a:r>
              <a:rPr lang="zh-CN" altLang="en-US" sz="2200" b="1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推动甚至效仿欺凌行为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671" y="2642886"/>
            <a:ext cx="2178086" cy="12700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欺凌者应承担的法律责任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8200" y="1310707"/>
            <a:ext cx="10341429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</a:pPr>
            <a:r>
              <a:rPr lang="en-US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  </a:t>
            </a:r>
            <a:r>
              <a:rPr lang="zh-CN" altLang="zh-CN" sz="24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根据《中华人民共和国刑法》《中华人民共和国民法典》《中华人民共和国治安管理处罚法》《中华人民共和国未成年人保护法》《中华人民共和国预防未成年人犯罪法》《中小学教育惩戒规则（试行）》《未成年人学校保护规定》《加强中小学生欺凌综合治理方案》等规定和法律条文要求，</a:t>
            </a:r>
            <a:r>
              <a:rPr lang="zh-CN" altLang="zh-CN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视欺凌严重程度</a:t>
            </a:r>
            <a:r>
              <a:rPr lang="zh-CN" altLang="en-US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，欺凌者</a:t>
            </a:r>
            <a:r>
              <a:rPr lang="zh-CN" altLang="zh-CN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需承担民事责任</a:t>
            </a:r>
            <a:r>
              <a:rPr lang="zh-CN" altLang="en-US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zh-CN" altLang="zh-CN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治安管理处罚</a:t>
            </a:r>
            <a:r>
              <a:rPr lang="zh-CN" altLang="en-US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zh-CN" altLang="zh-CN" sz="2400" b="1" dirty="0">
                <a:solidFill>
                  <a:srgbClr val="CC33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刑事法律责任等</a:t>
            </a:r>
            <a:r>
              <a:rPr lang="zh-CN" altLang="zh-CN" sz="24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endParaRPr lang="zh-CN" altLang="zh-CN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欺凌者应承担的法律责任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838200" y="1081270"/>
            <a:ext cx="11077471" cy="4523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民事责任。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欺凌者承担的民事责任方式有：停止侵害，返还财产，赔偿损失，消除影响、恢复名誉以及赔礼道歉等。具体的赔偿费用包括医疗费、护理费、交通费、住宿费、住院伙食补助费、必要的营养费、家长的误工费以及精神损害抚慰金等。如果欺凌者有自己的财产或收入，则应当从本人财产中支付赔偿费用；不足部分，由监护人赔偿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indent="457200" algn="just">
              <a:lnSpc>
                <a:spcPct val="150000"/>
              </a:lnSpc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治安管理处罚。</a:t>
            </a:r>
            <a:r>
              <a:rPr lang="zh-CN" altLang="en-US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如果欺凌行为情节轻微，尚不构成犯罪，但是同样违反了我国</a:t>
            </a:r>
            <a:r>
              <a:rPr lang="en-US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《</a:t>
            </a:r>
            <a:r>
              <a:rPr lang="zh-CN" altLang="en-US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治安管理处罚法</a:t>
            </a:r>
            <a:r>
              <a:rPr lang="en-US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》</a:t>
            </a:r>
            <a:r>
              <a:rPr lang="zh-CN" altLang="en-US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的规定，可能会受到警告、罚款、行政拘留等治安管理处罚。当然，欺凌者因未满</a:t>
            </a:r>
            <a:r>
              <a:rPr lang="en-US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14</a:t>
            </a:r>
            <a:r>
              <a:rPr lang="zh-CN" altLang="en-US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周岁而未受到治安管理处罚的，公安机关也会责令监护人严加管教。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欺凌者应承担的法律责任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21638" y="1792107"/>
            <a:ext cx="10870643" cy="2122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刑事法律责任。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如果欺凌者的行为达到刑事犯罪程度，则有可能被司法机关追究刑事法律责任。不同的欺凌行为可能涉嫌的罪名有：寻衅滋事罪，故意伤害罪，过失致人重伤罪、过失致人死亡罪，非法拘禁罪，侮辱罪、诽谤罪，抢劫罪，故意毁坏财物罪，强制猥亵、侮辱罪和强制猥亵儿童罪等。</a:t>
            </a:r>
            <a:endParaRPr lang="zh-CN" altLang="zh-CN" sz="2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三、遇到欺凌怎么办？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76275" y="127000"/>
            <a:ext cx="10515600" cy="843189"/>
          </a:xfrm>
        </p:spPr>
        <p:txBody>
          <a:bodyPr/>
          <a:lstStyle/>
          <a:p>
            <a:r>
              <a:rPr kumimoji="1" lang="zh-CN" altLang="en-US" dirty="0"/>
              <a:t>被欺凌后，我可以</a:t>
            </a:r>
            <a:r>
              <a:rPr kumimoji="1" lang="en-US" altLang="zh-CN" dirty="0"/>
              <a:t>……</a:t>
            </a:r>
            <a:endParaRPr kumimoji="1" lang="zh-CN" altLang="en-US" dirty="0"/>
          </a:p>
        </p:txBody>
      </p:sp>
      <p:pic>
        <p:nvPicPr>
          <p:cNvPr id="2" name="图片 1" descr="ppt-0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106150" y="3756772"/>
            <a:ext cx="890085" cy="2230903"/>
          </a:xfrm>
          <a:prstGeom prst="rect">
            <a:avLst/>
          </a:prstGeom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73962" y="1384684"/>
            <a:ext cx="10632188" cy="4602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>
            <a:lvl1pPr indent="406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</a:pPr>
            <a:r>
              <a:rPr kumimoji="0" lang="zh-CN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不要责备自己。</a:t>
            </a:r>
            <a:r>
              <a:rPr kumimoji="0" lang="zh-CN" altLang="en-US" sz="2200" b="1" i="0" u="none" strike="noStrike" cap="none" normalizeH="0" baseline="0" dirty="0">
                <a:ln>
                  <a:noFill/>
                </a:ln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被欺凌不是你的错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，欺凌发生的原因与你无关，不要把问题归结于自己。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</a:pPr>
            <a:r>
              <a:rPr kumimoji="0" lang="zh-CN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勇敢说“不”。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坚定表达自己的意见，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告诉对方“我不喜欢你这样对我”“你不可以这样对我”“请立刻停止你的行为”“如果你继续，我会立刻报告老师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”。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忽视欺凌者。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忽视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欺凌者的言语或行为挑衅，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你的不理睬就是最好的反击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尽快离开欺凌现场。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尽可能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与朋友一起避开欺凌者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，或者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走到老师和其他成年人看得到的安全区域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n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积极寻求帮助。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告诉值得信任的老师和家长，请求他们的保护</a:t>
            </a:r>
            <a:r>
              <a:rPr kumimoji="0" lang="zh-CN" altLang="en-US" sz="2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，并采取适当的措施解决问题。</a:t>
            </a:r>
            <a:endParaRPr kumimoji="0" lang="zh-CN" alt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看到欺凌事件发生，我应该</a:t>
            </a:r>
            <a:r>
              <a:rPr kumimoji="1" lang="en-US" altLang="zh-CN" dirty="0"/>
              <a:t>……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07558" y="1256846"/>
            <a:ext cx="11072813" cy="4661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保持冷静，评估情况</a:t>
            </a:r>
            <a:endParaRPr lang="zh-CN" altLang="zh-CN" sz="22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在意识到欺凌行为发生时，</a:t>
            </a:r>
            <a:r>
              <a:rPr lang="zh-CN" altLang="zh-CN" sz="2200" b="1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尽量保持冷静，判断情况是否安全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如果欺凌行为发生在一个可能对你或其他人构成危险的环境中，不要贸然介入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</a:t>
            </a:r>
            <a:endParaRPr lang="zh-CN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保护自己，寻求帮助</a:t>
            </a:r>
            <a:endParaRPr lang="zh-CN" altLang="zh-CN" sz="22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保障自身安全的前提下，如果可能，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记录下欺凌行为的细节，包括时间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地点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涉及的人员和具体行为，告诉老师或家长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，寻求他们的帮助。</a:t>
            </a:r>
            <a:endParaRPr lang="zh-CN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缓和冲突，积极支持</a:t>
            </a:r>
            <a:endParaRPr lang="zh-CN" altLang="zh-CN" sz="22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 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不嘲笑指责，不加剧冲突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。在安全的情况下，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向被欺凌者提供言语上的安慰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、</a:t>
            </a:r>
            <a:r>
              <a:rPr lang="zh-CN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行动上的支持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（如：在事后陪伴他们去寻求帮助）。</a:t>
            </a:r>
            <a:endParaRPr lang="zh-CN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zh-CN" altLang="en-US" dirty="0"/>
              <a:t>四、我不做欺凌者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学会控制自己的情绪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198245" y="1624965"/>
            <a:ext cx="10144125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latin typeface="Wingdings 2" panose="05020102010507070707" charset="0"/>
                <a:ea typeface="微软雅黑" panose="020B0503020204020204" pitchFamily="34" charset="-122"/>
                <a:cs typeface="Wingdings 2" panose="05020102010507070707" charset="0"/>
              </a:rPr>
              <a:t>¤</a:t>
            </a:r>
            <a:r>
              <a:rPr lang="en-US" altLang="zh-CN" sz="2000" b="1" dirty="0">
                <a:latin typeface="Wingdings 2" panose="05020102010507070707" charset="0"/>
                <a:ea typeface="微软雅黑" panose="020B0503020204020204" pitchFamily="34" charset="-122"/>
                <a:cs typeface="Wingdings 2" panose="05020102010507070707" charset="0"/>
              </a:rPr>
              <a:t>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留意身体“警报信号”。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察觉到自己产生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伤心、愤怒、沮丧等情绪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，同时出现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心跳加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速、呼吸不畅、身体紧张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等“警报信号”。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Wingdings 2" panose="05020102010507070707" charset="0"/>
                <a:ea typeface="微软雅黑" panose="020B0503020204020204" pitchFamily="34" charset="-122"/>
                <a:cs typeface="Wingdings 2" panose="05020102010507070707" charset="0"/>
                <a:sym typeface="+mn-ea"/>
              </a:rPr>
              <a:t>¤</a:t>
            </a:r>
            <a:r>
              <a:rPr lang="en-US" altLang="zh-CN" sz="2000" b="1" dirty="0">
                <a:latin typeface="Wingdings 2" panose="05020102010507070707" charset="0"/>
                <a:ea typeface="微软雅黑" panose="020B0503020204020204" pitchFamily="34" charset="-122"/>
                <a:cs typeface="Wingdings 2" panose="05020102010507070707" charset="0"/>
                <a:sym typeface="+mn-ea"/>
              </a:rPr>
              <a:t>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离开“坏”情绪。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提醒自己冷静，如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深呼吸、到安静地方待一会儿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，通过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听音乐、与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人倾诉等方式分散注意力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latin typeface="Wingdings 2" panose="05020102010507070707" charset="0"/>
                <a:ea typeface="微软雅黑" panose="020B0503020204020204" pitchFamily="34" charset="-122"/>
                <a:cs typeface="Wingdings 2" panose="05020102010507070707" charset="0"/>
                <a:sym typeface="+mn-ea"/>
              </a:rPr>
              <a:t>¤</a:t>
            </a:r>
            <a:r>
              <a:rPr lang="en-US" altLang="zh-CN" sz="2000" b="1" dirty="0">
                <a:latin typeface="Wingdings 2" panose="05020102010507070707" charset="0"/>
                <a:ea typeface="微软雅黑" panose="020B0503020204020204" pitchFamily="34" charset="-122"/>
                <a:cs typeface="Wingdings 2" panose="05020102010507070707" charset="0"/>
                <a:sym typeface="+mn-ea"/>
              </a:rPr>
              <a:t> 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常常自我反问。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出现负面情绪和想法时，让自己思考几个问题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“我看到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感受到的是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事实的全部吗？”“事情还有其他可能性吗？”“如果我继续这样想，对我有什么坏</a:t>
            </a:r>
            <a:endParaRPr lang="zh-CN" altLang="en-US" sz="20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  <a:r>
              <a:rPr lang="en-US" altLang="zh-CN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好处？”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8971" y="644214"/>
            <a:ext cx="19449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5400" dirty="0">
                <a:solidFill>
                  <a:schemeClr val="bg1"/>
                </a:solidFill>
                <a:latin typeface="zixiaohunjianyahei" pitchFamily="2" charset="-122"/>
                <a:ea typeface="zixiaohunjianyahei" pitchFamily="2" charset="-122"/>
              </a:rPr>
              <a:t>目录</a:t>
            </a:r>
            <a:endParaRPr kumimoji="1" lang="zh-CN" altLang="en-US" sz="5400" dirty="0">
              <a:solidFill>
                <a:schemeClr val="bg1"/>
              </a:solidFill>
              <a:latin typeface="zixiaohunjianyahei" pitchFamily="2" charset="-122"/>
              <a:ea typeface="zixiaohunjianyahei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26228" y="1422400"/>
            <a:ext cx="1450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800" dirty="0">
                <a:solidFill>
                  <a:schemeClr val="bg1">
                    <a:lumMod val="95000"/>
                  </a:schemeClr>
                </a:solidFill>
              </a:rPr>
              <a:t>contents</a:t>
            </a:r>
            <a:endParaRPr kumimoji="1" lang="zh-CN" altLang="en-US" sz="28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文本框 9"/>
          <p:cNvSpPr txBox="1"/>
          <p:nvPr>
            <p:custDataLst>
              <p:tags r:id="rId1"/>
            </p:custDataLst>
          </p:nvPr>
        </p:nvSpPr>
        <p:spPr>
          <a:xfrm>
            <a:off x="5815017" y="783768"/>
            <a:ext cx="495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学生欺凌是什么？</a:t>
            </a:r>
            <a:endParaRPr kumimoji="1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>
            <p:custDataLst>
              <p:tags r:id="rId2"/>
            </p:custDataLst>
          </p:nvPr>
        </p:nvSpPr>
        <p:spPr>
          <a:xfrm>
            <a:off x="5815017" y="2355139"/>
            <a:ext cx="49565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欺凌行为有什么危害？</a:t>
            </a:r>
            <a:endParaRPr kumimoji="1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>
            <p:custDataLst>
              <p:tags r:id="rId3"/>
            </p:custDataLst>
          </p:nvPr>
        </p:nvSpPr>
        <p:spPr>
          <a:xfrm>
            <a:off x="5815017" y="3925875"/>
            <a:ext cx="495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遇到欺凌怎么办？</a:t>
            </a:r>
            <a:endParaRPr kumimoji="1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>
            <p:custDataLst>
              <p:tags r:id="rId4"/>
            </p:custDataLst>
          </p:nvPr>
        </p:nvSpPr>
        <p:spPr>
          <a:xfrm>
            <a:off x="5815017" y="5406820"/>
            <a:ext cx="49565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我不做欺凌者</a:t>
            </a:r>
            <a:endParaRPr kumimoji="1"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5"/>
            </p:custDataLst>
          </p:nvPr>
        </p:nvSpPr>
        <p:spPr>
          <a:xfrm>
            <a:off x="4792253" y="619611"/>
            <a:ext cx="792000" cy="792000"/>
          </a:xfrm>
          <a:prstGeom prst="ellipse">
            <a:avLst/>
          </a:prstGeom>
          <a:solidFill>
            <a:srgbClr val="4689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>
            <p:custDataLst>
              <p:tags r:id="rId6"/>
            </p:custDataLst>
          </p:nvPr>
        </p:nvSpPr>
        <p:spPr>
          <a:xfrm>
            <a:off x="4792253" y="2355268"/>
            <a:ext cx="792000" cy="792000"/>
          </a:xfrm>
          <a:prstGeom prst="ellipse">
            <a:avLst/>
          </a:prstGeom>
          <a:solidFill>
            <a:srgbClr val="4689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>
            <p:custDataLst>
              <p:tags r:id="rId7"/>
            </p:custDataLst>
          </p:nvPr>
        </p:nvSpPr>
        <p:spPr>
          <a:xfrm>
            <a:off x="4792253" y="3897250"/>
            <a:ext cx="792000" cy="792000"/>
          </a:xfrm>
          <a:prstGeom prst="ellipse">
            <a:avLst/>
          </a:prstGeom>
          <a:solidFill>
            <a:srgbClr val="4689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>
            <p:custDataLst>
              <p:tags r:id="rId8"/>
            </p:custDataLst>
          </p:nvPr>
        </p:nvSpPr>
        <p:spPr>
          <a:xfrm>
            <a:off x="4792253" y="5269255"/>
            <a:ext cx="792000" cy="792000"/>
          </a:xfrm>
          <a:prstGeom prst="ellipse">
            <a:avLst/>
          </a:prstGeom>
          <a:solidFill>
            <a:srgbClr val="4689C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" name="组合 34"/>
          <p:cNvGrpSpPr/>
          <p:nvPr>
            <p:custDataLst>
              <p:tags r:id="rId9"/>
            </p:custDataLst>
          </p:nvPr>
        </p:nvGrpSpPr>
        <p:grpSpPr>
          <a:xfrm>
            <a:off x="4792252" y="614361"/>
            <a:ext cx="792001" cy="5416721"/>
            <a:chOff x="4803623" y="661668"/>
            <a:chExt cx="792001" cy="5416721"/>
          </a:xfrm>
        </p:grpSpPr>
        <p:sp>
          <p:nvSpPr>
            <p:cNvPr id="16" name="文本框 15"/>
            <p:cNvSpPr txBox="1"/>
            <p:nvPr>
              <p:custDataLst>
                <p:tags r:id="rId10"/>
              </p:custDataLst>
            </p:nvPr>
          </p:nvSpPr>
          <p:spPr>
            <a:xfrm>
              <a:off x="4803623" y="661668"/>
              <a:ext cx="792001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4000" b="1" dirty="0">
                  <a:solidFill>
                    <a:schemeClr val="bg1">
                      <a:lumMod val="95000"/>
                    </a:schemeClr>
                  </a:solidFill>
                  <a:latin typeface="Aptos Narrow" panose="020B0004020202020204" pitchFamily="34" charset="0"/>
                  <a:ea typeface="微软雅黑" panose="020B0503020204020204" pitchFamily="34" charset="-122"/>
                  <a:cs typeface="Al Nile" panose="00000400000000000000" pitchFamily="2" charset="-78"/>
                </a:rPr>
                <a:t>1</a:t>
              </a:r>
              <a:endPara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Aptos Narrow" panose="020B0004020202020204" pitchFamily="34" charset="0"/>
                <a:ea typeface="微软雅黑" panose="020B0503020204020204" pitchFamily="34" charset="-122"/>
                <a:cs typeface="Al Nile" panose="00000400000000000000" pitchFamily="2" charset="-78"/>
              </a:endParaRPr>
            </a:p>
          </p:txBody>
        </p:sp>
        <p:sp>
          <p:nvSpPr>
            <p:cNvPr id="17" name="文本框 16"/>
            <p:cNvSpPr txBox="1"/>
            <p:nvPr>
              <p:custDataLst>
                <p:tags r:id="rId11"/>
              </p:custDataLst>
            </p:nvPr>
          </p:nvSpPr>
          <p:spPr>
            <a:xfrm>
              <a:off x="4803623" y="2402410"/>
              <a:ext cx="792001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4000" b="1" dirty="0">
                  <a:solidFill>
                    <a:schemeClr val="bg1">
                      <a:lumMod val="95000"/>
                    </a:schemeClr>
                  </a:solidFill>
                  <a:latin typeface="Aptos Narrow" panose="020B0004020202020204" pitchFamily="34" charset="0"/>
                  <a:ea typeface="微软雅黑" panose="020B0503020204020204" pitchFamily="34" charset="-122"/>
                  <a:cs typeface="Al Nile" panose="00000400000000000000" pitchFamily="2" charset="-78"/>
                </a:rPr>
                <a:t>2</a:t>
              </a:r>
              <a:endPara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Aptos Narrow" panose="020B0004020202020204" pitchFamily="34" charset="0"/>
                <a:ea typeface="微软雅黑" panose="020B0503020204020204" pitchFamily="34" charset="-122"/>
                <a:cs typeface="Al Nile" panose="00000400000000000000" pitchFamily="2" charset="-78"/>
              </a:endParaRPr>
            </a:p>
          </p:txBody>
        </p:sp>
        <p:sp>
          <p:nvSpPr>
            <p:cNvPr id="18" name="文本框 17"/>
            <p:cNvSpPr txBox="1"/>
            <p:nvPr>
              <p:custDataLst>
                <p:tags r:id="rId12"/>
              </p:custDataLst>
            </p:nvPr>
          </p:nvSpPr>
          <p:spPr>
            <a:xfrm>
              <a:off x="4803623" y="3944498"/>
              <a:ext cx="792001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4000" b="1" dirty="0">
                  <a:solidFill>
                    <a:schemeClr val="bg1">
                      <a:lumMod val="95000"/>
                    </a:schemeClr>
                  </a:solidFill>
                  <a:latin typeface="Aptos Narrow" panose="020B0004020202020204" pitchFamily="34" charset="0"/>
                  <a:ea typeface="微软雅黑" panose="020B0503020204020204" pitchFamily="34" charset="-122"/>
                  <a:cs typeface="Al Nile" panose="00000400000000000000" pitchFamily="2" charset="-78"/>
                </a:rPr>
                <a:t>3</a:t>
              </a:r>
              <a:endPara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Aptos Narrow" panose="020B0004020202020204" pitchFamily="34" charset="0"/>
                <a:ea typeface="微软雅黑" panose="020B0503020204020204" pitchFamily="34" charset="-122"/>
                <a:cs typeface="Al Nile" panose="00000400000000000000" pitchFamily="2" charset="-78"/>
              </a:endParaRPr>
            </a:p>
          </p:txBody>
        </p:sp>
        <p:sp>
          <p:nvSpPr>
            <p:cNvPr id="19" name="文本框 18"/>
            <p:cNvSpPr txBox="1"/>
            <p:nvPr>
              <p:custDataLst>
                <p:tags r:id="rId13"/>
              </p:custDataLst>
            </p:nvPr>
          </p:nvSpPr>
          <p:spPr>
            <a:xfrm>
              <a:off x="4803623" y="3973161"/>
              <a:ext cx="792001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Aptos Narrow" panose="020B0004020202020204" pitchFamily="34" charset="0"/>
                <a:ea typeface="微软雅黑" panose="020B0503020204020204" pitchFamily="34" charset="-122"/>
                <a:cs typeface="Al Nile" panose="00000400000000000000" pitchFamily="2" charset="-78"/>
              </a:endParaRPr>
            </a:p>
          </p:txBody>
        </p:sp>
        <p:sp>
          <p:nvSpPr>
            <p:cNvPr id="20" name="文本框 19"/>
            <p:cNvSpPr txBox="1"/>
            <p:nvPr>
              <p:custDataLst>
                <p:tags r:id="rId14"/>
              </p:custDataLst>
            </p:nvPr>
          </p:nvSpPr>
          <p:spPr>
            <a:xfrm>
              <a:off x="4803623" y="5371634"/>
              <a:ext cx="792001" cy="706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4000" b="1" dirty="0">
                  <a:solidFill>
                    <a:schemeClr val="bg1">
                      <a:lumMod val="95000"/>
                    </a:schemeClr>
                  </a:solidFill>
                  <a:latin typeface="Aptos Narrow" panose="020B0004020202020204" pitchFamily="34" charset="0"/>
                  <a:ea typeface="微软雅黑" panose="020B0503020204020204" pitchFamily="34" charset="-122"/>
                  <a:cs typeface="Al Nile" panose="00000400000000000000" pitchFamily="2" charset="-78"/>
                </a:rPr>
                <a:t>4</a:t>
              </a:r>
              <a:endParaRPr kumimoji="1" lang="zh-CN" altLang="en-US" sz="4000" b="1" dirty="0">
                <a:solidFill>
                  <a:schemeClr val="bg1">
                    <a:lumMod val="95000"/>
                  </a:schemeClr>
                </a:solidFill>
                <a:latin typeface="Aptos Narrow" panose="020B0004020202020204" pitchFamily="34" charset="0"/>
                <a:ea typeface="微软雅黑" panose="020B0503020204020204" pitchFamily="34" charset="-122"/>
                <a:cs typeface="Al Nile" panose="00000400000000000000" pitchFamily="2" charset="-78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恰当表达，化解矛盾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144345" y="1729813"/>
            <a:ext cx="10094343" cy="2810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55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使用合适的处理方式，防止矛盾冲突恶化。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ts val="55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注意自己的态度和语气。以温柔坚定的语气表达自己的想法，寻求和解。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ts val="55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诚恳地说出自己的感受和看法。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ts val="55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如果自己无法处理，要及时向老师和家长求助。</a:t>
            </a:r>
            <a:endParaRPr lang="zh-CN" altLang="en-US" sz="2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换位思考，将心比心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008755" y="1678940"/>
            <a:ext cx="5819140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“如果我是他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/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她，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我会感到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……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”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“如果我是他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/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她，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我需要的是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……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”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“如果我是他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/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她，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我不希望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……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”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“如果我是他</a:t>
            </a:r>
            <a:r>
              <a:rPr lang="en-US" altLang="zh-CN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/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她，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我的做法是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……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”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 我是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以对方期望的方式对待他</a:t>
            </a:r>
            <a:r>
              <a:rPr lang="en-US" altLang="zh-CN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/</a:t>
            </a:r>
            <a:r>
              <a:rPr lang="zh-CN" altLang="en-US" sz="2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她</a:t>
            </a: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的吗？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293" y="2786975"/>
            <a:ext cx="2829129" cy="6672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与人交往时多想想：</a:t>
            </a:r>
            <a:endParaRPr lang="en-US" altLang="zh-CN" sz="22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构建和谐的同伴关系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305582" y="1817626"/>
            <a:ext cx="11477074" cy="3044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6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学会用心倾听。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认真听同学的倾诉和表达，并给予及时的回应。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ts val="6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学会认同他人。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以开放的姿态与人交往，认同同学的想法和感受，并积极分享自己的感受。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ts val="6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学会正确地关心同学。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多多关注周围同学的感受，在对方需要的时候给出恰到好处的关爱。</a:t>
            </a:r>
            <a:endParaRPr lang="en-US" altLang="zh-CN" sz="2200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>
              <a:lnSpc>
                <a:spcPts val="6000"/>
              </a:lnSpc>
              <a:buFont typeface="Wingdings" panose="05000000000000000000" pitchFamily="2" charset="2"/>
              <a:buChar char="p"/>
            </a:pPr>
            <a:r>
              <a:rPr lang="zh-CN" altLang="en-US" sz="2200" b="1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拥有真正的友谊关系。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主动沟通，以诚待人，保持耐心，找到自己的“好朋友”。</a:t>
            </a:r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28900" y="1565691"/>
            <a:ext cx="9650556" cy="16300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5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大家共同努力，抵制学生欺凌！</a:t>
            </a:r>
            <a:endParaRPr lang="zh-CN" altLang="en-US" sz="5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一、学生欺凌是什么？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学生欺凌的定义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kumimoji="1" lang="en-US" altLang="zh-CN" b="1" dirty="0"/>
              <a:t>      </a:t>
            </a:r>
            <a:r>
              <a:rPr kumimoji="1" lang="zh-CN" altLang="en-US" b="1" dirty="0"/>
              <a:t>学生欺凌</a:t>
            </a:r>
            <a:r>
              <a:rPr kumimoji="1" lang="zh-CN" altLang="en-US" dirty="0"/>
              <a:t>，是指发生在</a:t>
            </a:r>
            <a:r>
              <a:rPr kumimoji="1" lang="zh-CN" altLang="en-US" b="1" dirty="0">
                <a:solidFill>
                  <a:srgbClr val="C00000"/>
                </a:solidFill>
              </a:rPr>
              <a:t>学生之间</a:t>
            </a:r>
            <a:r>
              <a:rPr kumimoji="1" lang="zh-CN" altLang="en-US" dirty="0"/>
              <a:t>，一方</a:t>
            </a:r>
            <a:r>
              <a:rPr kumimoji="1" lang="zh-CN" altLang="en-US" b="1" dirty="0">
                <a:solidFill>
                  <a:srgbClr val="C00000"/>
                </a:solidFill>
              </a:rPr>
              <a:t>蓄意或者恶意</a:t>
            </a:r>
            <a:r>
              <a:rPr kumimoji="1" lang="zh-CN" altLang="en-US" dirty="0"/>
              <a:t>通过</a:t>
            </a:r>
            <a:r>
              <a:rPr kumimoji="1" lang="zh-CN" altLang="en-US" b="1" dirty="0">
                <a:solidFill>
                  <a:srgbClr val="C00000"/>
                </a:solidFill>
              </a:rPr>
              <a:t>肢体、语言及网络等手段</a:t>
            </a:r>
            <a:r>
              <a:rPr kumimoji="1" lang="zh-CN" altLang="en-US" dirty="0"/>
              <a:t>实施</a:t>
            </a:r>
            <a:r>
              <a:rPr kumimoji="1" lang="zh-CN" altLang="en-US" b="1" dirty="0">
                <a:solidFill>
                  <a:srgbClr val="C00000"/>
                </a:solidFill>
              </a:rPr>
              <a:t>欺压、侮辱</a:t>
            </a:r>
            <a:r>
              <a:rPr kumimoji="1" lang="zh-CN" altLang="en-US" dirty="0"/>
              <a:t>，造成另一方</a:t>
            </a:r>
            <a:r>
              <a:rPr kumimoji="1" lang="zh-CN" altLang="en-US" b="1" dirty="0">
                <a:solidFill>
                  <a:srgbClr val="C00000"/>
                </a:solidFill>
              </a:rPr>
              <a:t>人身伤害、财产损失或者精神损害</a:t>
            </a:r>
            <a:r>
              <a:rPr kumimoji="1" lang="zh-CN" altLang="en-US" dirty="0"/>
              <a:t>的行为 。</a:t>
            </a:r>
            <a:endParaRPr kumimoji="1" lang="zh-CN" altLang="en-US" dirty="0"/>
          </a:p>
          <a:p>
            <a:pPr marL="0" indent="0">
              <a:lnSpc>
                <a:spcPct val="200000"/>
              </a:lnSpc>
              <a:buNone/>
            </a:pPr>
            <a:r>
              <a:rPr kumimoji="1" lang="zh-CN" altLang="en-US" dirty="0"/>
              <a:t> </a:t>
            </a:r>
            <a:r>
              <a:rPr kumimoji="1" lang="en-US" altLang="zh-CN" dirty="0"/>
              <a:t>      —《</a:t>
            </a:r>
            <a:r>
              <a:rPr kumimoji="1" lang="zh-CN" altLang="en-US" dirty="0"/>
              <a:t>中华人民共和国未成年人保护法</a:t>
            </a:r>
            <a:r>
              <a:rPr kumimoji="1" lang="en-US" altLang="zh-CN" dirty="0"/>
              <a:t>》</a:t>
            </a:r>
            <a:r>
              <a:rPr kumimoji="1" lang="zh-CN" altLang="en-US" dirty="0"/>
              <a:t>第一百三十条第三项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学生欺凌认定“四要素”</a:t>
            </a:r>
            <a:endParaRPr kumimoji="1"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504238" y="1381420"/>
            <a:ext cx="11183524" cy="35534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4500"/>
              </a:lnSpc>
              <a:buFont typeface="Wingdings" panose="05000000000000000000" pitchFamily="2" charset="2"/>
              <a:buChar char="l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主体要素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。欺凌往往发生在学生之间，同班级学生间、同年级学生间、高年级与低年级学生间，甚至是不同学校的学生间、以及校内学生邀请校外人员等，都可能会出现学生欺凌。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 algn="just">
              <a:lnSpc>
                <a:spcPts val="4500"/>
              </a:lnSpc>
              <a:buFont typeface="Wingdings" panose="05000000000000000000" pitchFamily="2" charset="2"/>
              <a:buChar char="l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主观要素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。欺凌者主观上具有蓄意或者恶意造成他人伤害的想法。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 algn="just">
              <a:lnSpc>
                <a:spcPts val="4500"/>
              </a:lnSpc>
              <a:buFont typeface="Wingdings" panose="05000000000000000000" pitchFamily="2" charset="2"/>
              <a:buChar char="l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行为要素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。欺凌者实施了具体的欺凌行为。</a:t>
            </a:r>
            <a:endParaRPr lang="en-US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  <a:p>
            <a:pPr marL="342900" indent="-342900" algn="just">
              <a:lnSpc>
                <a:spcPts val="4500"/>
              </a:lnSpc>
              <a:buFont typeface="Wingdings" panose="05000000000000000000" pitchFamily="2" charset="2"/>
              <a:buChar char="l"/>
            </a:pPr>
            <a:r>
              <a:rPr lang="zh-CN" altLang="zh-CN" sz="22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结果要素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。欺凌行为往往给被欺凌者</a:t>
            </a:r>
            <a:r>
              <a:rPr lang="zh-CN" altLang="zh-CN" sz="22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造成了伤害后果。</a:t>
            </a:r>
            <a:endParaRPr lang="zh-CN" altLang="zh-CN" sz="22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常见角色</a:t>
            </a:r>
            <a:endParaRPr kumimoji="1"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1449421" y="1542417"/>
            <a:ext cx="8885740" cy="3904357"/>
            <a:chOff x="1440593" y="1467019"/>
            <a:chExt cx="8885623" cy="2393017"/>
          </a:xfrm>
        </p:grpSpPr>
        <p:sp>
          <p:nvSpPr>
            <p:cNvPr id="4" name="文本框 3"/>
            <p:cNvSpPr txBox="1"/>
            <p:nvPr/>
          </p:nvSpPr>
          <p:spPr>
            <a:xfrm>
              <a:off x="1440593" y="3238098"/>
              <a:ext cx="3201175" cy="6219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2000" b="1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charset="0"/>
                </a:rPr>
                <a:t>欺凌者</a:t>
              </a:r>
              <a:r>
                <a:rPr lang="zh-CN" altLang="zh-CN" sz="20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charset="0"/>
                </a:rPr>
                <a:t>：发起欺凌行为的主导方，具有攻击性。</a:t>
              </a:r>
              <a:endParaRPr lang="zh-CN" altLang="zh-CN" sz="2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403403" y="3228916"/>
              <a:ext cx="2922813" cy="6219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zh-CN" sz="2000" b="1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charset="0"/>
                </a:rPr>
                <a:t>被欺凌者</a:t>
              </a:r>
              <a:r>
                <a:rPr lang="zh-CN" altLang="zh-CN" sz="2000" dirty="0">
                  <a:effectLst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charset="0"/>
                </a:rPr>
                <a:t>：处于弱势的一方，无法还击对抗。</a:t>
              </a:r>
              <a:endParaRPr lang="zh-CN" altLang="zh-CN" sz="20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37462" y="1467019"/>
              <a:ext cx="2407253" cy="1599991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06361" y="1467019"/>
              <a:ext cx="2516472" cy="159960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常见角色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195024" y="1310805"/>
            <a:ext cx="11888754" cy="553085"/>
          </a:xfrm>
          <a:prstGeom prst="rect">
            <a:avLst/>
          </a:prstGeom>
          <a:ln w="38100" cmpd="sng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围观者</a:t>
            </a:r>
            <a:r>
              <a:rPr lang="zh-CN" altLang="en-US" sz="20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：</a:t>
            </a:r>
            <a:r>
              <a:rPr lang="zh-CN" altLang="zh-CN" sz="18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包括协助者、附和者、旁观者三类。</a:t>
            </a:r>
            <a:endParaRPr lang="zh-CN" altLang="zh-CN" sz="1800" b="1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960" y="1963420"/>
            <a:ext cx="1506220" cy="108458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1821143" y="1836604"/>
            <a:ext cx="3364619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协助者</a:t>
            </a:r>
            <a:r>
              <a:rPr lang="zh-CN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：参与部分欺凌的过程，具体行为包括拍摄、传播、放哨等。</a:t>
            </a:r>
            <a:endParaRPr lang="zh-CN" altLang="zh-CN" sz="18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H="1">
            <a:off x="5386070" y="1325245"/>
            <a:ext cx="14605" cy="4898390"/>
          </a:xfrm>
          <a:prstGeom prst="line">
            <a:avLst/>
          </a:prstGeom>
          <a:ln w="28575">
            <a:solidFill>
              <a:schemeClr val="accent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1821180" y="3221990"/>
            <a:ext cx="3293110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附和者</a:t>
            </a:r>
            <a:r>
              <a:rPr lang="zh-CN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：通常不会参与欺凌，但会在旁边嬉笑、叫好，或说一些煽动性的话等。</a:t>
            </a:r>
            <a:endParaRPr lang="zh-CN" altLang="zh-CN" sz="18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821143" y="4847713"/>
            <a:ext cx="3484761" cy="1337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旁观者</a:t>
            </a:r>
            <a:r>
              <a:rPr lang="zh-CN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：置身事外的围观者，怕惹祸上身，多持</a:t>
            </a:r>
            <a:r>
              <a:rPr lang="en-US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“</a:t>
            </a:r>
            <a:r>
              <a:rPr lang="zh-CN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事不关己，高高挂起</a:t>
            </a:r>
            <a:r>
              <a:rPr lang="en-US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”</a:t>
            </a:r>
            <a:r>
              <a:rPr lang="zh-CN" altLang="zh-CN" sz="180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的态度。</a:t>
            </a:r>
            <a:endParaRPr lang="zh-CN" altLang="zh-CN" sz="1800" dirty="0"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752465" y="1564640"/>
            <a:ext cx="6178550" cy="9220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1800" b="1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阻止者</a:t>
            </a:r>
            <a:r>
              <a:rPr lang="zh-CN" altLang="zh-CN" sz="180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charset="0"/>
              </a:rPr>
              <a:t>：其态度偏向被欺凌者，会采取措施阻止欺凌事件、向老师报告、安慰支持被欺凌者。</a:t>
            </a:r>
            <a:endParaRPr lang="zh-CN" altLang="zh-CN" sz="1800" dirty="0">
              <a:solidFill>
                <a:srgbClr val="C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charset="0"/>
            </a:endParaRPr>
          </a:p>
        </p:txBody>
      </p:sp>
      <p:pic>
        <p:nvPicPr>
          <p:cNvPr id="40" name="图片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60" y="3301365"/>
            <a:ext cx="1506855" cy="1179195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60" y="5006340"/>
            <a:ext cx="1507490" cy="1098550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9525" y="2724150"/>
            <a:ext cx="4728210" cy="3130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二、欺凌行为有什么危害？</a:t>
            </a:r>
            <a:endParaRPr kumimoji="1"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学生欺凌的危害</a:t>
            </a:r>
            <a:r>
              <a:rPr kumimoji="1" lang="en-US" altLang="zh-CN" dirty="0"/>
              <a:t>——</a:t>
            </a:r>
            <a:r>
              <a:rPr kumimoji="1" lang="zh-CN" altLang="en-US" dirty="0">
                <a:solidFill>
                  <a:schemeClr val="accent2"/>
                </a:solidFill>
              </a:rPr>
              <a:t>被欺凌者</a:t>
            </a:r>
            <a:endParaRPr kumimoji="1" lang="zh-CN" altLang="en-US" dirty="0">
              <a:solidFill>
                <a:schemeClr val="accent2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93537" y="1909501"/>
            <a:ext cx="8980714" cy="27997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被欺凌者遭受严重的精神创伤和生理、行为不良反应。</a:t>
            </a:r>
            <a:endParaRPr lang="en-US" altLang="zh-CN" sz="2200" b="0" i="0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algn="just">
              <a:lnSpc>
                <a:spcPct val="200000"/>
              </a:lnSpc>
              <a:buFont typeface="Wingdings" panose="05000000000000000000" pitchFamily="2" charset="2"/>
              <a:buChar char="l"/>
            </a:pP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出现</a:t>
            </a:r>
            <a:r>
              <a:rPr lang="zh-CN" altLang="en-US" sz="2200" b="1" i="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紧张、焦虑、难过、害怕等</a:t>
            </a:r>
            <a:r>
              <a:rPr lang="zh-CN" altLang="en-US" sz="2200" b="1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不良情绪反应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，出现</a:t>
            </a:r>
            <a:r>
              <a:rPr lang="zh-CN" altLang="en-US" sz="2200" b="1" i="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头痛、肚子痛、抽搐、失眠、做噩梦、口吃等</a:t>
            </a:r>
            <a:r>
              <a:rPr lang="zh-CN" altLang="en-US" sz="2200" b="1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不良生理反应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，出现</a:t>
            </a:r>
            <a:r>
              <a:rPr lang="zh-CN" altLang="en-US" sz="2200" b="1" i="0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少言寡语、逃学、等</a:t>
            </a:r>
            <a:r>
              <a:rPr lang="zh-CN" altLang="en-US" sz="2200" b="1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不良行为反应</a:t>
            </a:r>
            <a:r>
              <a:rPr lang="zh-CN" altLang="en-US" sz="2200" b="0" i="0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。 </a:t>
            </a:r>
            <a:endParaRPr lang="zh-CN" altLang="en-US" sz="2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120" y="2154044"/>
            <a:ext cx="1683720" cy="25499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10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11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12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13.xml><?xml version="1.0" encoding="utf-8"?>
<p:tagLst xmlns:p="http://schemas.openxmlformats.org/presentationml/2006/main">
  <p:tag name="KSO_WM_DIAGRAM_VIRTUALLY_FRAME" val="{&quot;height&quot;:409.425905511811,&quot;left&quot;:377.3426771653543,&quot;top&quot;:48.78826771653543,&quot;width&quot;:470.8094488188975}"/>
</p:tagLst>
</file>

<file path=ppt/tags/tag14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commondata" val="eyJoZGlkIjoiMDU3ZTc2ZTU0ODYwYjc3ZjNmNDRkYjJlY2E1NDJkMDYifQ=="/>
</p:tagLst>
</file>

<file path=ppt/tags/tag2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3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4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5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6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7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8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ags/tag9.xml><?xml version="1.0" encoding="utf-8"?>
<p:tagLst xmlns:p="http://schemas.openxmlformats.org/presentationml/2006/main">
  <p:tag name="KSO_WM_DIAGRAM_VIRTUALLY_FRAME" val="{&quot;height&quot;:434.31346456692916,&quot;left&quot;:109.04275590551178,&quot;top&quot;:48.374881889763756,&quot;width&quot;:739.1093700787401}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2507</Words>
  <Application>WPS 演示</Application>
  <PresentationFormat>宽屏</PresentationFormat>
  <Paragraphs>143</Paragraphs>
  <Slides>23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zixiaohunjianyahei</vt:lpstr>
      <vt:lpstr>Aptos Narrow</vt:lpstr>
      <vt:lpstr>Al Nile</vt:lpstr>
      <vt:lpstr>Times New Roman</vt:lpstr>
      <vt:lpstr>Arial Unicode MS</vt:lpstr>
      <vt:lpstr>Calibri</vt:lpstr>
      <vt:lpstr>Wingdings 2</vt:lpstr>
      <vt:lpstr>Wingdings</vt:lpstr>
      <vt:lpstr>Segoe Print</vt:lpstr>
      <vt:lpstr>WPS</vt:lpstr>
      <vt:lpstr>PowerPoint 演示文稿</vt:lpstr>
      <vt:lpstr>PowerPoint 演示文稿</vt:lpstr>
      <vt:lpstr>一、学生欺凌是什么？</vt:lpstr>
      <vt:lpstr>学生欺凌的定义</vt:lpstr>
      <vt:lpstr>学生欺凌认定“四要素”</vt:lpstr>
      <vt:lpstr>常见角色</vt:lpstr>
      <vt:lpstr>常见角色</vt:lpstr>
      <vt:lpstr>二、欺凌行为有什么危害？</vt:lpstr>
      <vt:lpstr>学生欺凌的危害——被欺凌者</vt:lpstr>
      <vt:lpstr>学生欺凌的危害——欺凌者</vt:lpstr>
      <vt:lpstr>学生欺凌的危害——围观者</vt:lpstr>
      <vt:lpstr>欺凌者应承担的法律责任</vt:lpstr>
      <vt:lpstr>欺凌者应承担的法律责任</vt:lpstr>
      <vt:lpstr>欺凌者应承担的法律责任</vt:lpstr>
      <vt:lpstr>三、遇到欺凌怎么办？</vt:lpstr>
      <vt:lpstr>被欺凌后，我可以……</vt:lpstr>
      <vt:lpstr>看到欺凌事件发生，我应该……</vt:lpstr>
      <vt:lpstr>四、我不做欺凌者</vt:lpstr>
      <vt:lpstr>学会控制自己的情绪</vt:lpstr>
      <vt:lpstr>恰当表达，化解矛盾</vt:lpstr>
      <vt:lpstr>换位思考，将心比心</vt:lpstr>
      <vt:lpstr>构建和谐的同伴关系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漫天飞舞</cp:lastModifiedBy>
  <cp:revision>451</cp:revision>
  <dcterms:created xsi:type="dcterms:W3CDTF">2024-08-27T10:56:00Z</dcterms:created>
  <dcterms:modified xsi:type="dcterms:W3CDTF">2024-11-28T07:01:09Z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A8F8A920FD2F4009B2415D747AA7BC43_13</vt:lpwstr>
  </property>
</Properties>
</file>