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286" r:id="rId3"/>
    <p:sldId id="257" r:id="rId5"/>
    <p:sldId id="263" r:id="rId6"/>
    <p:sldId id="346" r:id="rId7"/>
    <p:sldId id="355" r:id="rId8"/>
    <p:sldId id="356" r:id="rId9"/>
    <p:sldId id="358" r:id="rId10"/>
    <p:sldId id="277" r:id="rId11"/>
    <p:sldId id="291" r:id="rId12"/>
    <p:sldId id="292" r:id="rId13"/>
    <p:sldId id="289" r:id="rId14"/>
    <p:sldId id="283" r:id="rId15"/>
    <p:sldId id="294" r:id="rId16"/>
    <p:sldId id="298" r:id="rId17"/>
    <p:sldId id="300" r:id="rId18"/>
    <p:sldId id="302" r:id="rId19"/>
    <p:sldId id="293" r:id="rId20"/>
    <p:sldId id="304" r:id="rId21"/>
    <p:sldId id="284" r:id="rId22"/>
    <p:sldId id="299" r:id="rId23"/>
    <p:sldId id="301" r:id="rId24"/>
    <p:sldId id="285" r:id="rId25"/>
    <p:sldId id="361" r:id="rId26"/>
    <p:sldId id="362" r:id="rId27"/>
    <p:sldId id="363" r:id="rId28"/>
    <p:sldId id="364" r:id="rId29"/>
    <p:sldId id="365" r:id="rId30"/>
    <p:sldId id="359" r:id="rId31"/>
    <p:sldId id="360" r:id="rId32"/>
    <p:sldId id="345" r:id="rId33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AE56555-3B19-47A4-88F1-F105B6A14DC1}">
          <p14:sldIdLst>
            <p14:sldId id="286"/>
          </p14:sldIdLst>
        </p14:section>
        <p14:section name="0 导入" id="{6FA8E980-AF28-4A6B-AD31-14024E1F71AB}">
          <p14:sldIdLst>
            <p14:sldId id="257"/>
          </p14:sldIdLst>
        </p14:section>
        <p14:section name="一、科学认识：定义，形式" id="{1F4EF381-64CA-43B7-A091-0D430D9D9A8D}">
          <p14:sldIdLst>
            <p14:sldId id="263"/>
            <p14:sldId id="346"/>
            <p14:sldId id="355"/>
            <p14:sldId id="356"/>
            <p14:sldId id="358"/>
          </p14:sldIdLst>
        </p14:section>
        <p14:section name="二、可能让孩子卷入欺凌的养育行为" id="{038E0B72-BEB3-482A-ACF7-B58AAD97E2F2}">
          <p14:sldIdLst>
            <p14:sldId id="277"/>
            <p14:sldId id="291"/>
            <p14:sldId id="292"/>
          </p14:sldIdLst>
        </p14:section>
        <p14:section name="三、家长如何预防孩子受害？" id="{E890DAC6-F09C-4CC7-BF65-FF6EE210312D}">
          <p14:sldIdLst>
            <p14:sldId id="289"/>
            <p14:sldId id="283"/>
            <p14:sldId id="294"/>
            <p14:sldId id="298"/>
            <p14:sldId id="300"/>
            <p14:sldId id="302"/>
          </p14:sldIdLst>
        </p14:section>
        <p14:section name="四、家长如何识别孩子受害" id="{9D2C7722-0E26-48D7-B72B-038C4FFCE869}">
          <p14:sldIdLst>
            <p14:sldId id="293"/>
            <p14:sldId id="304"/>
            <p14:sldId id="284"/>
          </p14:sldIdLst>
        </p14:section>
        <p14:section name="五、孩子受害，家长怎么办？" id="{6D7594EE-38A1-421D-A3F1-31ED4212338D}">
          <p14:sldIdLst>
            <p14:sldId id="299"/>
            <p14:sldId id="301"/>
            <p14:sldId id="285"/>
            <p14:sldId id="361"/>
            <p14:sldId id="362"/>
            <p14:sldId id="363"/>
            <p14:sldId id="364"/>
            <p14:sldId id="365"/>
            <p14:sldId id="359"/>
            <p14:sldId id="360"/>
            <p14:sldId id="34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ilei li" initials="bl" lastIdx="13" clrIdx="0"/>
  <p:cmAuthor id="2" name="Simeng Li" initials="SL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4789C9"/>
    <a:srgbClr val="4689C9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84" autoAdjust="0"/>
    <p:restoredTop sz="87206" autoAdjust="0"/>
  </p:normalViewPr>
  <p:slideViewPr>
    <p:cSldViewPr snapToGrid="0" showGuides="1">
      <p:cViewPr varScale="1">
        <p:scale>
          <a:sx n="108" d="100"/>
          <a:sy n="108" d="100"/>
        </p:scale>
        <p:origin x="1406" y="8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F4B32F-49F4-4C55-93CB-B8322A15677A}" type="doc">
      <dgm:prSet loTypeId="urn:microsoft.com/office/officeart/2005/8/layout/h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CA2FF46-FB53-48C7-9E81-C5065621277E}">
      <dgm:prSet phldrT="[文本]" custT="1"/>
      <dgm:spPr/>
      <dgm:t>
        <a:bodyPr/>
        <a:lstStyle/>
        <a:p>
          <a:r>
            <a: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rPr>
            <a:t>被欺凌者</a:t>
          </a:r>
        </a:p>
      </dgm:t>
    </dgm:pt>
    <dgm:pt modelId="{EEF013A8-4CAD-4096-90E6-657096836A34}" cxnId="{560972FF-B17E-4CE2-96A3-F38CBABBF182}" type="parTrans">
      <dgm:prSet/>
      <dgm:spPr/>
      <dgm:t>
        <a:bodyPr/>
        <a:lstStyle/>
        <a:p>
          <a:endParaRPr lang="zh-CN" altLang="en-US"/>
        </a:p>
      </dgm:t>
    </dgm:pt>
    <dgm:pt modelId="{ECEE532E-E74A-44A2-BB16-6F7AB1C68308}" cxnId="{560972FF-B17E-4CE2-96A3-F38CBABBF182}" type="sibTrans">
      <dgm:prSet/>
      <dgm:spPr/>
      <dgm:t>
        <a:bodyPr/>
        <a:lstStyle/>
        <a:p>
          <a:endParaRPr lang="zh-CN" altLang="en-US"/>
        </a:p>
      </dgm:t>
    </dgm:pt>
    <dgm:pt modelId="{379F04EB-3253-4879-838B-F6CF569D8CD9}">
      <dgm:prSet phldrT="[文本]" phldr="0" custT="0"/>
      <dgm:spPr/>
      <dgm:t>
        <a:bodyPr vert="horz" wrap="square"/>
        <a:p>
          <a:pPr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</a:pP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紧张、焦虑、难过、害怕等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不良情绪反应</a:t>
          </a:r>
          <a:r>
            <a:rPr lang="en-US" altLang="zh-CN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CEDF12-E781-46BA-BB71-6C791675B232}" cxnId="{63416B05-25D4-42A0-A8B2-D7109B10ECCC}" type="parTrans">
      <dgm:prSet/>
      <dgm:spPr/>
      <dgm:t>
        <a:bodyPr/>
        <a:lstStyle/>
        <a:p>
          <a:endParaRPr lang="zh-CN" altLang="en-US"/>
        </a:p>
      </dgm:t>
    </dgm:pt>
    <dgm:pt modelId="{B73AA8CD-DE41-4B59-8A71-C29E8A5386EC}" cxnId="{63416B05-25D4-42A0-A8B2-D7109B10ECCC}" type="sibTrans">
      <dgm:prSet/>
      <dgm:spPr/>
      <dgm:t>
        <a:bodyPr/>
        <a:lstStyle/>
        <a:p>
          <a:endParaRPr lang="zh-CN" altLang="en-US"/>
        </a:p>
      </dgm:t>
    </dgm:pt>
    <dgm:pt modelId="{972A003F-AD37-49DD-87E9-9607BFEA5EB3}">
      <dgm:prSet phldr="0" custT="0"/>
      <dgm:spPr/>
      <dgm:t>
        <a:bodyPr vert="horz" wrap="square"/>
        <a:p>
          <a:pPr algn="just"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出现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头痛、肚子痛、抽搐、失眠、做噩梦、口吃等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不良生理反应</a:t>
          </a:r>
          <a:r>
            <a:rPr lang="en-US" altLang="zh-CN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FEF65B-DAE8-424E-B1DA-20B919C53A7B}" cxnId="{3EF07832-1D16-4E28-9E02-50AF127C3EE6}" type="parTrans">
      <dgm:prSet/>
      <dgm:spPr/>
    </dgm:pt>
    <dgm:pt modelId="{0E204841-E9EF-4053-B198-E62CD0BE965D}" cxnId="{3EF07832-1D16-4E28-9E02-50AF127C3EE6}" type="sibTrans">
      <dgm:prSet/>
      <dgm:spPr/>
    </dgm:pt>
    <dgm:pt modelId="{EE532358-3334-4735-B13E-3F452443663D}">
      <dgm:prSet phldr="0" custT="0"/>
      <dgm:spPr/>
      <dgm:t>
        <a:bodyPr vert="horz" wrap="square"/>
        <a:p>
          <a:pPr algn="just"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出现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少言寡语、 逃学等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不良行为反应</a:t>
          </a:r>
          <a:r>
            <a:rPr lang="en-US" altLang="zh-CN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5BFE7D-22DD-4560-86D8-5A0AA953F995}" cxnId="{B0D1E616-3DF2-4EF8-9FE6-74F3FFC5D18C}" type="parTrans">
      <dgm:prSet/>
      <dgm:spPr/>
    </dgm:pt>
    <dgm:pt modelId="{C0DA1913-02CF-4373-9459-3098F9659404}" cxnId="{B0D1E616-3DF2-4EF8-9FE6-74F3FFC5D18C}" type="sibTrans">
      <dgm:prSet/>
      <dgm:spPr/>
    </dgm:pt>
    <dgm:pt modelId="{88D476EF-C335-49B6-A6D3-2FB8CC8B5C0B}">
      <dgm:prSet phldrT="[文本]" custT="1"/>
      <dgm:spPr/>
      <dgm:t>
        <a:bodyPr/>
        <a:lstStyle/>
        <a:p>
          <a:r>
            <a:rPr lang="zh-CN" altLang="en-US" sz="2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欺凌者</a:t>
          </a:r>
        </a:p>
      </dgm:t>
    </dgm:pt>
    <dgm:pt modelId="{003FC723-F134-4F72-94C0-4D95DDCFBC59}" cxnId="{2E03A6C0-35AC-445B-BC40-6D342A14B671}" type="parTrans">
      <dgm:prSet/>
      <dgm:spPr/>
      <dgm:t>
        <a:bodyPr/>
        <a:lstStyle/>
        <a:p>
          <a:endParaRPr lang="zh-CN" altLang="en-US"/>
        </a:p>
      </dgm:t>
    </dgm:pt>
    <dgm:pt modelId="{CFBF03EE-E8DA-4756-A325-580B9ADC8A56}" cxnId="{2E03A6C0-35AC-445B-BC40-6D342A14B671}" type="sibTrans">
      <dgm:prSet/>
      <dgm:spPr/>
      <dgm:t>
        <a:bodyPr/>
        <a:lstStyle/>
        <a:p>
          <a:endParaRPr lang="zh-CN" altLang="en-US"/>
        </a:p>
      </dgm:t>
    </dgm:pt>
    <dgm:pt modelId="{A467D128-0151-446A-831C-FA7A1E85CF3A}">
      <dgm:prSet phldrT="[文本]" phldr="0" custT="0"/>
      <dgm:spPr/>
      <dgm:t>
        <a:bodyPr vert="horz" wrap="square"/>
        <a:p>
          <a:pPr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助长欺凌者的攻击性倾向， 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导致欺凌者形成攻击性、 破坏性等不良人格和暴力倾向</a:t>
          </a: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， 阻碍其与同学的正常交往 </a:t>
          </a:r>
          <a:r>
            <a:rPr lang="zh-CN" altLang="en-US" dirty="0"/>
            <a:t/>
          </a:r>
          <a:endParaRPr lang="zh-CN" altLang="en-US" dirty="0"/>
        </a:p>
      </dgm:t>
    </dgm:pt>
    <dgm:pt modelId="{F706623B-595D-4595-B9B7-B546CD78F4F9}" cxnId="{1AFD8CBC-0BAC-4348-B07B-EA753BDE0B3C}" type="parTrans">
      <dgm:prSet/>
      <dgm:spPr/>
      <dgm:t>
        <a:bodyPr/>
        <a:lstStyle/>
        <a:p>
          <a:endParaRPr lang="zh-CN" altLang="en-US"/>
        </a:p>
      </dgm:t>
    </dgm:pt>
    <dgm:pt modelId="{5598709E-BBB8-46DB-9BB8-13A15388BC38}" cxnId="{1AFD8CBC-0BAC-4348-B07B-EA753BDE0B3C}" type="sibTrans">
      <dgm:prSet/>
      <dgm:spPr/>
      <dgm:t>
        <a:bodyPr/>
        <a:lstStyle/>
        <a:p>
          <a:endParaRPr lang="zh-CN" altLang="en-US"/>
        </a:p>
      </dgm:t>
    </dgm:pt>
    <dgm:pt modelId="{3A87D6A3-51C6-4CD2-A0B2-0E945EF9DFBE}">
      <dgm:prSet phldr="0" custT="0"/>
      <dgm:spPr/>
      <dgm:t>
        <a:bodyPr vert="horz" wrap="square"/>
        <a:p>
          <a:pPr algn="just"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产生孤独、 焦虑等消极情绪， 增大其反社会行为发生</a:t>
          </a: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的可能性</a:t>
          </a:r>
          <a:r>
            <a: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b="1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B3A541D-55A0-4EE6-9681-1E6D155B5354}" cxnId="{0BBD1B65-93B5-4433-B17C-80C51265C834}" type="parTrans">
      <dgm:prSet/>
      <dgm:spPr/>
    </dgm:pt>
    <dgm:pt modelId="{190A8DBB-749C-43FB-AEEA-0A8B2F9254F6}" cxnId="{0BBD1B65-93B5-4433-B17C-80C51265C834}" type="sibTrans">
      <dgm:prSet/>
      <dgm:spPr/>
    </dgm:pt>
    <dgm:pt modelId="{CFE9A853-574D-48BA-BD59-E40904DD60A7}" type="pres">
      <dgm:prSet presAssocID="{D4F4B32F-49F4-4C55-93CB-B8322A15677A}" presName="Name0" presStyleCnt="0">
        <dgm:presLayoutVars>
          <dgm:dir/>
          <dgm:animLvl val="lvl"/>
          <dgm:resizeHandles val="exact"/>
        </dgm:presLayoutVars>
      </dgm:prSet>
      <dgm:spPr/>
    </dgm:pt>
    <dgm:pt modelId="{8CA101B7-1E19-49BE-9CE2-49819EF9E04C}" type="pres">
      <dgm:prSet presAssocID="{5CA2FF46-FB53-48C7-9E81-C5065621277E}" presName="composite" presStyleCnt="0"/>
      <dgm:spPr/>
    </dgm:pt>
    <dgm:pt modelId="{1160DB0A-0298-4CE5-9C76-FC5EF784C8BE}" type="pres">
      <dgm:prSet presAssocID="{5CA2FF46-FB53-48C7-9E81-C5065621277E}" presName="parTx" presStyleLbl="alignNode1" presStyleIdx="0" presStyleCnt="2" custLinFactNeighborX="-103" custLinFactNeighborY="-1478">
        <dgm:presLayoutVars>
          <dgm:chMax val="0"/>
          <dgm:chPref val="0"/>
          <dgm:bulletEnabled val="1"/>
        </dgm:presLayoutVars>
      </dgm:prSet>
      <dgm:spPr/>
    </dgm:pt>
    <dgm:pt modelId="{40C9C8F3-C2C3-4865-BBFA-486B2DE59DC0}" type="pres">
      <dgm:prSet presAssocID="{5CA2FF46-FB53-48C7-9E81-C5065621277E}" presName="desTx" presStyleLbl="alignAccFollowNode1" presStyleIdx="0" presStyleCnt="2">
        <dgm:presLayoutVars>
          <dgm:bulletEnabled val="1"/>
        </dgm:presLayoutVars>
      </dgm:prSet>
      <dgm:spPr/>
    </dgm:pt>
    <dgm:pt modelId="{5D7BD8D3-492B-413A-BCCA-E779CB6C577D}" type="pres">
      <dgm:prSet presAssocID="{ECEE532E-E74A-44A2-BB16-6F7AB1C68308}" presName="space" presStyleCnt="0"/>
      <dgm:spPr/>
    </dgm:pt>
    <dgm:pt modelId="{BBDE2325-9E6A-44BB-BBCD-F7F78812E30C}" type="pres">
      <dgm:prSet presAssocID="{88D476EF-C335-49B6-A6D3-2FB8CC8B5C0B}" presName="composite" presStyleCnt="0"/>
      <dgm:spPr/>
    </dgm:pt>
    <dgm:pt modelId="{4AAE91AD-DA38-4AF8-AAED-124D3DCF6D28}" type="pres">
      <dgm:prSet presAssocID="{88D476EF-C335-49B6-A6D3-2FB8CC8B5C0B}" presName="parTx" presStyleLbl="alignNode1" presStyleIdx="1" presStyleCnt="2" custLinFactNeighborY="-1816">
        <dgm:presLayoutVars>
          <dgm:chMax val="0"/>
          <dgm:chPref val="0"/>
          <dgm:bulletEnabled val="1"/>
        </dgm:presLayoutVars>
      </dgm:prSet>
      <dgm:spPr/>
    </dgm:pt>
    <dgm:pt modelId="{87434C88-0226-4AFF-83F2-437A2E874567}" type="pres">
      <dgm:prSet presAssocID="{88D476EF-C335-49B6-A6D3-2FB8CC8B5C0B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560972FF-B17E-4CE2-96A3-F38CBABBF182}" srcId="{D4F4B32F-49F4-4C55-93CB-B8322A15677A}" destId="{5CA2FF46-FB53-48C7-9E81-C5065621277E}" srcOrd="0" destOrd="0" parTransId="{EEF013A8-4CAD-4096-90E6-657096836A34}" sibTransId="{ECEE532E-E74A-44A2-BB16-6F7AB1C68308}"/>
    <dgm:cxn modelId="{63416B05-25D4-42A0-A8B2-D7109B10ECCC}" srcId="{5CA2FF46-FB53-48C7-9E81-C5065621277E}" destId="{379F04EB-3253-4879-838B-F6CF569D8CD9}" srcOrd="0" destOrd="0" parTransId="{3ACEDF12-E781-46BA-BB71-6C791675B232}" sibTransId="{B73AA8CD-DE41-4B59-8A71-C29E8A5386EC}"/>
    <dgm:cxn modelId="{3EF07832-1D16-4E28-9E02-50AF127C3EE6}" srcId="{5CA2FF46-FB53-48C7-9E81-C5065621277E}" destId="{972A003F-AD37-49DD-87E9-9607BFEA5EB3}" srcOrd="1" destOrd="0" parTransId="{0CFEF65B-DAE8-424E-B1DA-20B919C53A7B}" sibTransId="{0E204841-E9EF-4053-B198-E62CD0BE965D}"/>
    <dgm:cxn modelId="{B0D1E616-3DF2-4EF8-9FE6-74F3FFC5D18C}" srcId="{5CA2FF46-FB53-48C7-9E81-C5065621277E}" destId="{EE532358-3334-4735-B13E-3F452443663D}" srcOrd="2" destOrd="0" parTransId="{C15BFE7D-22DD-4560-86D8-5A0AA953F995}" sibTransId="{C0DA1913-02CF-4373-9459-3098F9659404}"/>
    <dgm:cxn modelId="{2E03A6C0-35AC-445B-BC40-6D342A14B671}" srcId="{D4F4B32F-49F4-4C55-93CB-B8322A15677A}" destId="{88D476EF-C335-49B6-A6D3-2FB8CC8B5C0B}" srcOrd="1" destOrd="0" parTransId="{003FC723-F134-4F72-94C0-4D95DDCFBC59}" sibTransId="{CFBF03EE-E8DA-4756-A325-580B9ADC8A56}"/>
    <dgm:cxn modelId="{1AFD8CBC-0BAC-4348-B07B-EA753BDE0B3C}" srcId="{88D476EF-C335-49B6-A6D3-2FB8CC8B5C0B}" destId="{A467D128-0151-446A-831C-FA7A1E85CF3A}" srcOrd="0" destOrd="1" parTransId="{F706623B-595D-4595-B9B7-B546CD78F4F9}" sibTransId="{5598709E-BBB8-46DB-9BB8-13A15388BC38}"/>
    <dgm:cxn modelId="{0BBD1B65-93B5-4433-B17C-80C51265C834}" srcId="{88D476EF-C335-49B6-A6D3-2FB8CC8B5C0B}" destId="{3A87D6A3-51C6-4CD2-A0B2-0E945EF9DFBE}" srcOrd="1" destOrd="1" parTransId="{CB3A541D-55A0-4EE6-9681-1E6D155B5354}" sibTransId="{190A8DBB-749C-43FB-AEEA-0A8B2F9254F6}"/>
    <dgm:cxn modelId="{A98D9400-860E-46FB-A4F5-44BA1062FA58}" type="presOf" srcId="{D4F4B32F-49F4-4C55-93CB-B8322A15677A}" destId="{CFE9A853-574D-48BA-BD59-E40904DD60A7}" srcOrd="0" destOrd="0" presId="urn:microsoft.com/office/officeart/2005/8/layout/hList1"/>
    <dgm:cxn modelId="{213CA1E2-DA4D-47BD-83E9-32939FE7466B}" type="presParOf" srcId="{CFE9A853-574D-48BA-BD59-E40904DD60A7}" destId="{8CA101B7-1E19-49BE-9CE2-49819EF9E04C}" srcOrd="0" destOrd="0" presId="urn:microsoft.com/office/officeart/2005/8/layout/hList1"/>
    <dgm:cxn modelId="{CD1E09BB-C069-48AD-8CBB-CEC27B52D24C}" type="presParOf" srcId="{8CA101B7-1E19-49BE-9CE2-49819EF9E04C}" destId="{1160DB0A-0298-4CE5-9C76-FC5EF784C8BE}" srcOrd="0" destOrd="0" presId="urn:microsoft.com/office/officeart/2005/8/layout/hList1"/>
    <dgm:cxn modelId="{EFE0FA77-19BF-45ED-BCEE-1D759E0ABA15}" type="presOf" srcId="{5CA2FF46-FB53-48C7-9E81-C5065621277E}" destId="{1160DB0A-0298-4CE5-9C76-FC5EF784C8BE}" srcOrd="0" destOrd="0" presId="urn:microsoft.com/office/officeart/2005/8/layout/hList1"/>
    <dgm:cxn modelId="{E189F15C-EE6B-443D-A46C-F89ECD20CCD8}" type="presParOf" srcId="{8CA101B7-1E19-49BE-9CE2-49819EF9E04C}" destId="{40C9C8F3-C2C3-4865-BBFA-486B2DE59DC0}" srcOrd="1" destOrd="0" presId="urn:microsoft.com/office/officeart/2005/8/layout/hList1"/>
    <dgm:cxn modelId="{ECE2ABC6-8FE1-4DD3-AB3B-08F5C8174C46}" type="presOf" srcId="{379F04EB-3253-4879-838B-F6CF569D8CD9}" destId="{40C9C8F3-C2C3-4865-BBFA-486B2DE59DC0}" srcOrd="0" destOrd="0" presId="urn:microsoft.com/office/officeart/2005/8/layout/hList1"/>
    <dgm:cxn modelId="{2C47850E-1D72-43DF-BC57-72C87C5FFAE5}" type="presOf" srcId="{972A003F-AD37-49DD-87E9-9607BFEA5EB3}" destId="{40C9C8F3-C2C3-4865-BBFA-486B2DE59DC0}" srcOrd="0" destOrd="1" presId="urn:microsoft.com/office/officeart/2005/8/layout/hList1"/>
    <dgm:cxn modelId="{8D428D4D-9985-4759-913D-4DAD8FF73D1F}" type="presOf" srcId="{EE532358-3334-4735-B13E-3F452443663D}" destId="{40C9C8F3-C2C3-4865-BBFA-486B2DE59DC0}" srcOrd="0" destOrd="2" presId="urn:microsoft.com/office/officeart/2005/8/layout/hList1"/>
    <dgm:cxn modelId="{A09ED818-B484-4042-BC25-533C407CE445}" type="presParOf" srcId="{CFE9A853-574D-48BA-BD59-E40904DD60A7}" destId="{5D7BD8D3-492B-413A-BCCA-E779CB6C577D}" srcOrd="1" destOrd="0" presId="urn:microsoft.com/office/officeart/2005/8/layout/hList1"/>
    <dgm:cxn modelId="{93892341-7EDD-401B-A1E8-9B781917A8B2}" type="presParOf" srcId="{CFE9A853-574D-48BA-BD59-E40904DD60A7}" destId="{BBDE2325-9E6A-44BB-BBCD-F7F78812E30C}" srcOrd="2" destOrd="0" presId="urn:microsoft.com/office/officeart/2005/8/layout/hList1"/>
    <dgm:cxn modelId="{7D36240A-71E0-4A1A-AE89-7C35A5D20650}" type="presParOf" srcId="{BBDE2325-9E6A-44BB-BBCD-F7F78812E30C}" destId="{4AAE91AD-DA38-4AF8-AAED-124D3DCF6D28}" srcOrd="0" destOrd="2" presId="urn:microsoft.com/office/officeart/2005/8/layout/hList1"/>
    <dgm:cxn modelId="{657E9117-C12D-4008-936C-CF4848891193}" type="presOf" srcId="{88D476EF-C335-49B6-A6D3-2FB8CC8B5C0B}" destId="{4AAE91AD-DA38-4AF8-AAED-124D3DCF6D28}" srcOrd="0" destOrd="0" presId="urn:microsoft.com/office/officeart/2005/8/layout/hList1"/>
    <dgm:cxn modelId="{9C879F73-E618-4ECE-B22A-50AB41798557}" type="presParOf" srcId="{BBDE2325-9E6A-44BB-BBCD-F7F78812E30C}" destId="{87434C88-0226-4AFF-83F2-437A2E874567}" srcOrd="1" destOrd="2" presId="urn:microsoft.com/office/officeart/2005/8/layout/hList1"/>
    <dgm:cxn modelId="{5992081E-134E-41F4-81A9-404855853502}" type="presOf" srcId="{A467D128-0151-446A-831C-FA7A1E85CF3A}" destId="{87434C88-0226-4AFF-83F2-437A2E874567}" srcOrd="0" destOrd="0" presId="urn:microsoft.com/office/officeart/2005/8/layout/hList1"/>
    <dgm:cxn modelId="{CCE37502-8FF4-4896-A962-A3F8BF1472FB}" type="presOf" srcId="{3A87D6A3-51C6-4CD2-A0B2-0E945EF9DFBE}" destId="{87434C88-0226-4AFF-83F2-437A2E874567}" srcOrd="0" destOrd="1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2298A0-19CF-420E-A814-DC42885275A0}" type="doc">
      <dgm:prSet loTypeId="process" loCatId="process" qsTypeId="urn:microsoft.com/office/officeart/2005/8/quickstyle/simple1#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B42325-E4FC-43C0-8B57-6FA3EE4E6DDB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事先警惕预防</a:t>
          </a:r>
        </a:p>
      </dgm:t>
    </dgm:pt>
    <dgm:pt modelId="{178ED2AC-3671-4065-8452-359727383370}" cxnId="{A76883F3-9957-4418-A463-4B521A21F10E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1E311F-CB85-473B-BCC9-B3739151C903}" cxnId="{A76883F3-9957-4418-A463-4B521A21F10E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F112A58-C2EF-4F50-843C-F0BB7F0B6FF2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主动避险，</a:t>
          </a: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远离无人监管或欺凌高发的地带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，别人约架也不去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9AC6A46-1594-4E22-AA95-BA26199003FD}" cxnId="{16DA0375-AD29-4752-81DB-28B3838C4CF2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549044-E2B7-4ED3-9ED7-128C3F92B352}" cxnId="{16DA0375-AD29-4752-81DB-28B3838C4CF2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17DDCB-DA71-4C08-9334-BD4293D43AC1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结伴而行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不落单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D720C761-ECFC-48CD-B59D-91377608A625}" cxnId="{6FC56052-08F3-47F5-8B60-A6BCE620C0CE}" type="parTrans">
      <dgm:prSet/>
      <dgm:spPr/>
    </dgm:pt>
    <dgm:pt modelId="{47AD95C5-BC1E-43CD-A708-4E7169F2F581}" cxnId="{6FC56052-08F3-47F5-8B60-A6BCE620C0CE}" type="sibTrans">
      <dgm:prSet/>
      <dgm:spPr/>
    </dgm:pt>
    <dgm:pt modelId="{21E13876-D8F6-4765-954E-6C97C36CA914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发现别人携带凶器，应主动报告成人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D7E5746E-FF83-4896-9DCF-0303B33D4FAE}" cxnId="{EF3B1710-AE20-4DFC-AD93-0E6EA587D819}" type="parTrans">
      <dgm:prSet/>
      <dgm:spPr/>
    </dgm:pt>
    <dgm:pt modelId="{8E74BCB3-2DDE-433A-8B26-165DF68B9355}" cxnId="{EF3B1710-AE20-4DFC-AD93-0E6EA587D819}" type="sibTrans">
      <dgm:prSet/>
      <dgm:spPr/>
    </dgm:pt>
    <dgm:pt modelId="{280F96B4-A133-40B7-874D-E8D2E0C5EF5D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在学校多参加集体活动，多结交朋友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308722CE-E714-4923-BCFC-EC96B9832B58}" cxnId="{BEF46578-E472-4D9D-AA38-1BABF190074E}" type="parTrans">
      <dgm:prSet/>
      <dgm:spPr/>
    </dgm:pt>
    <dgm:pt modelId="{80F381C4-259D-4E0F-A946-5395A68923B6}" cxnId="{BEF46578-E472-4D9D-AA38-1BABF190074E}" type="sibTrans">
      <dgm:prSet/>
      <dgm:spPr/>
    </dgm:pt>
    <dgm:pt modelId="{9182C34E-1729-423A-A933-3E68A4324038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事中镇静应对</a:t>
          </a:r>
        </a:p>
      </dgm:t>
    </dgm:pt>
    <dgm:pt modelId="{DAC3111C-495E-4473-A0BE-6EA8617E79A1}" cxnId="{19A84C34-D824-472F-A988-F34A7ED7513C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36815B7-A2A8-4418-A642-81E72C36BE04}" cxnId="{19A84C34-D824-472F-A988-F34A7ED7513C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ABD682-FC21-40D3-9318-0C8B0C69B077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尽可能拖延或先满足其要求，</a:t>
          </a: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不要去激怒对方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485233-6678-4E79-87C5-214FB803002D}" cxnId="{B29339FB-46E2-442B-9F51-DD3C89DDB8BA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027CAC8-0BE4-4079-A9E9-E27176C97BB2}" cxnId="{B29339FB-46E2-442B-9F51-DD3C89DDB8BA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27DB0A-3152-4DDB-B159-994FC6FAE27F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尽可能</a:t>
          </a: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拖延时间，争取机会求救</a:t>
          </a: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，可采用异常动作引起周围人注意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926AED9C-20DF-4C00-87E7-54B33B405E5C}" cxnId="{1E544412-8C37-4B9E-BF4D-37E287223837}" type="parTrans">
      <dgm:prSet/>
      <dgm:spPr/>
    </dgm:pt>
    <dgm:pt modelId="{D1D952F1-3689-4312-A988-476AD9DB6B60}" cxnId="{1E544412-8C37-4B9E-BF4D-37E287223837}" type="sibTrans">
      <dgm:prSet/>
      <dgm:spPr/>
    </dgm:pt>
    <dgm:pt modelId="{5A92FF33-02AF-4B7D-84EA-64BD33AC0468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尽力</a:t>
          </a:r>
          <a:r>
            <a: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转移对方注意力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FB480ED6-4526-4F8C-BE4C-D6DAB54B3754}" cxnId="{BF0BA9B4-8287-470A-9C99-B61B58DCE1C0}" type="parTrans">
      <dgm:prSet/>
      <dgm:spPr/>
    </dgm:pt>
    <dgm:pt modelId="{18CBDD02-1F8E-4D7C-92F4-36257CE82E2C}" cxnId="{BF0BA9B4-8287-470A-9C99-B61B58DCE1C0}" type="sibTrans">
      <dgm:prSet/>
      <dgm:spPr/>
    </dgm:pt>
    <dgm:pt modelId="{9BA332C8-A307-40DC-9AC2-1A9900046CB8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事后及时报告</a:t>
          </a:r>
        </a:p>
      </dgm:t>
    </dgm:pt>
    <dgm:pt modelId="{B1C196A4-E230-4204-9191-297F29832A59}" cxnId="{B4B84A3A-C01B-40BB-9C66-0FC9A23287D7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7492368-EB10-4A5E-AF0F-FF64B59FC3A0}" cxnId="{B4B84A3A-C01B-40BB-9C66-0FC9A23287D7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F22AD9F-6936-49E6-8C9C-BEDF2DD5BF65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不要害怕对方报复和威胁</a:t>
          </a:r>
          <a:r>
            <a: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A2B20AC-2F18-4288-BB32-9135C2AEF72D}" cxnId="{539E749F-BD52-4CA0-B4A9-DCC181846B41}" type="par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C706974-31C7-49C3-8FEE-B82100146F3B}" cxnId="{539E749F-BD52-4CA0-B4A9-DCC181846B41}" type="sibTrans">
      <dgm:prSet/>
      <dgm:spPr/>
      <dgm:t>
        <a:bodyPr/>
        <a:lstStyle/>
        <a:p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530DF-FC44-454C-9C70-DE4DEA45A05C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不要觉得告诉老师或家长是懦弱的表现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/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EAB1A54-2C73-45C6-8A01-634C1E3962D2}" cxnId="{F5EB6D75-7ED0-4B03-8006-F10C728545F3}" type="parTrans">
      <dgm:prSet/>
      <dgm:spPr/>
    </dgm:pt>
    <dgm:pt modelId="{0362A2D5-BE81-4940-8B9C-339FC8B79C90}" cxnId="{F5EB6D75-7ED0-4B03-8006-F10C728545F3}" type="sibTrans">
      <dgm:prSet/>
      <dgm:spPr/>
    </dgm:pt>
    <dgm:pt modelId="{B226024E-90D5-4E0E-AC5A-464275C1C5CC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看到其他欺凌事件，也要</a:t>
          </a: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想办法去帮助被欺凌者，或者报告老师</a:t>
          </a:r>
          <a:r>
            <a:rPr lang="en-US" altLang="zh-CN" b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/>
          </a:r>
          <a:endParaRPr lang="en-US" altLang="zh-CN" b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gm:t>
    </dgm:pt>
    <dgm:pt modelId="{6FD98915-6EE2-495E-B330-605CC9926C5B}" cxnId="{D0A36BF0-5494-47A0-AF03-61F207A6A719}" type="parTrans">
      <dgm:prSet/>
      <dgm:spPr/>
    </dgm:pt>
    <dgm:pt modelId="{A8FA7A01-33AD-474C-8AC7-A01DCA56FC1F}" cxnId="{D0A36BF0-5494-47A0-AF03-61F207A6A719}" type="sibTrans">
      <dgm:prSet/>
      <dgm:spPr/>
    </dgm:pt>
    <dgm:pt modelId="{87485488-0D73-4D46-A12B-124D9080A878}" type="pres">
      <dgm:prSet presAssocID="{E42298A0-19CF-420E-A814-DC42885275A0}" presName="linearFlow" presStyleCnt="0">
        <dgm:presLayoutVars>
          <dgm:dir/>
          <dgm:animLvl val="lvl"/>
          <dgm:resizeHandles val="exact"/>
        </dgm:presLayoutVars>
      </dgm:prSet>
      <dgm:spPr/>
    </dgm:pt>
    <dgm:pt modelId="{8AE0A4CD-CCBB-48D6-A0BA-2C3C5531288C}" type="pres">
      <dgm:prSet presAssocID="{B1B42325-E4FC-43C0-8B57-6FA3EE4E6DDB}" presName="composite" presStyleCnt="0"/>
      <dgm:spPr/>
    </dgm:pt>
    <dgm:pt modelId="{454FD7D1-D408-4EEA-88C8-AB2E0E8B3649}" type="pres">
      <dgm:prSet presAssocID="{B1B42325-E4FC-43C0-8B57-6FA3EE4E6DDB}" presName="parTx" presStyleCnt="0">
        <dgm:presLayoutVars>
          <dgm:chMax val="0"/>
          <dgm:chPref val="0"/>
          <dgm:bulletEnabled val="1"/>
        </dgm:presLayoutVars>
      </dgm:prSet>
      <dgm:spPr/>
    </dgm:pt>
    <dgm:pt modelId="{0E79FDD9-BA15-444A-B7CA-E3EB0176C7B7}" type="pres">
      <dgm:prSet presAssocID="{B1B42325-E4FC-43C0-8B57-6FA3EE4E6DDB}" presName="parSh" presStyleLbl="node1" presStyleIdx="0" presStyleCnt="3"/>
      <dgm:spPr/>
    </dgm:pt>
    <dgm:pt modelId="{807E0C91-EDB4-45A5-9533-C5B16006888D}" type="pres">
      <dgm:prSet presAssocID="{B1B42325-E4FC-43C0-8B57-6FA3EE4E6DDB}" presName="desTx" presStyleLbl="fgAcc1" presStyleIdx="0" presStyleCnt="3">
        <dgm:presLayoutVars>
          <dgm:bulletEnabled val="1"/>
        </dgm:presLayoutVars>
      </dgm:prSet>
      <dgm:spPr/>
    </dgm:pt>
    <dgm:pt modelId="{D2DF00C3-1BDB-493B-9292-7157BE56BC72}" type="pres">
      <dgm:prSet presAssocID="{591E311F-CB85-473B-BCC9-B3739151C903}" presName="sibTrans" presStyleLbl="sibTrans2D1" presStyleIdx="0" presStyleCnt="2"/>
      <dgm:spPr/>
    </dgm:pt>
    <dgm:pt modelId="{6D9FAE02-44F1-46A7-AFD2-A19AF7CFA16C}" type="pres">
      <dgm:prSet presAssocID="{591E311F-CB85-473B-BCC9-B3739151C903}" presName="connTx" presStyleCnt="0"/>
      <dgm:spPr/>
    </dgm:pt>
    <dgm:pt modelId="{E1AD08F7-71C1-4866-B486-B93CAC6EAEF6}" type="pres">
      <dgm:prSet presAssocID="{9182C34E-1729-423A-A933-3E68A4324038}" presName="composite" presStyleCnt="0"/>
      <dgm:spPr/>
    </dgm:pt>
    <dgm:pt modelId="{D1CCF719-D215-4724-9CA6-516B98F27AA8}" type="pres">
      <dgm:prSet presAssocID="{9182C34E-1729-423A-A933-3E68A4324038}" presName="parTx" presStyleCnt="0">
        <dgm:presLayoutVars>
          <dgm:chMax val="0"/>
          <dgm:chPref val="0"/>
          <dgm:bulletEnabled val="1"/>
        </dgm:presLayoutVars>
      </dgm:prSet>
      <dgm:spPr/>
    </dgm:pt>
    <dgm:pt modelId="{0510BDF3-2393-42C1-A125-3530DB1A490F}" type="pres">
      <dgm:prSet presAssocID="{9182C34E-1729-423A-A933-3E68A4324038}" presName="parSh" presStyleLbl="node1" presStyleIdx="1" presStyleCnt="3"/>
      <dgm:spPr/>
    </dgm:pt>
    <dgm:pt modelId="{0BFA2EDB-3813-4B8D-96A8-975FF28E4C68}" type="pres">
      <dgm:prSet presAssocID="{9182C34E-1729-423A-A933-3E68A4324038}" presName="desTx" presStyleLbl="fgAcc1" presStyleIdx="1" presStyleCnt="3">
        <dgm:presLayoutVars>
          <dgm:bulletEnabled val="1"/>
        </dgm:presLayoutVars>
      </dgm:prSet>
      <dgm:spPr/>
    </dgm:pt>
    <dgm:pt modelId="{E0AD8774-F4CB-493D-88A7-AC8BAE20E930}" type="pres">
      <dgm:prSet presAssocID="{736815B7-A2A8-4418-A642-81E72C36BE04}" presName="sibTrans" presStyleLbl="sibTrans2D1" presStyleIdx="1" presStyleCnt="2"/>
      <dgm:spPr/>
    </dgm:pt>
    <dgm:pt modelId="{EE1A0C78-2856-47C3-9CD0-D438685B38AC}" type="pres">
      <dgm:prSet presAssocID="{736815B7-A2A8-4418-A642-81E72C36BE04}" presName="connTx" presStyleCnt="0"/>
      <dgm:spPr/>
    </dgm:pt>
    <dgm:pt modelId="{6F62E093-545C-4CE2-952E-7E9B8B04A9E1}" type="pres">
      <dgm:prSet presAssocID="{9BA332C8-A307-40DC-9AC2-1A9900046CB8}" presName="composite" presStyleCnt="0"/>
      <dgm:spPr/>
    </dgm:pt>
    <dgm:pt modelId="{4DD26920-426D-415A-AB92-2E3FC43C4E90}" type="pres">
      <dgm:prSet presAssocID="{9BA332C8-A307-40DC-9AC2-1A9900046CB8}" presName="parTx" presStyleCnt="0">
        <dgm:presLayoutVars>
          <dgm:chMax val="0"/>
          <dgm:chPref val="0"/>
          <dgm:bulletEnabled val="1"/>
        </dgm:presLayoutVars>
      </dgm:prSet>
      <dgm:spPr/>
    </dgm:pt>
    <dgm:pt modelId="{C4F07875-9CA0-497B-9CF5-8F74FAAFD938}" type="pres">
      <dgm:prSet presAssocID="{9BA332C8-A307-40DC-9AC2-1A9900046CB8}" presName="parSh" presStyleLbl="node1" presStyleIdx="2" presStyleCnt="3"/>
      <dgm:spPr/>
    </dgm:pt>
    <dgm:pt modelId="{3D6E4BD5-75AD-4700-B1DC-0B9682DB09A1}" type="pres">
      <dgm:prSet presAssocID="{9BA332C8-A307-40DC-9AC2-1A9900046CB8}" presName="desTx" presStyleLbl="fgAcc1" presStyleIdx="2" presStyleCnt="3">
        <dgm:presLayoutVars>
          <dgm:bulletEnabled val="1"/>
        </dgm:presLayoutVars>
      </dgm:prSet>
      <dgm:spPr/>
    </dgm:pt>
  </dgm:ptLst>
  <dgm:cxnLst>
    <dgm:cxn modelId="{A76883F3-9957-4418-A463-4B521A21F10E}" srcId="{E42298A0-19CF-420E-A814-DC42885275A0}" destId="{B1B42325-E4FC-43C0-8B57-6FA3EE4E6DDB}" srcOrd="0" destOrd="0" parTransId="{178ED2AC-3671-4065-8452-359727383370}" sibTransId="{591E311F-CB85-473B-BCC9-B3739151C903}"/>
    <dgm:cxn modelId="{16DA0375-AD29-4752-81DB-28B3838C4CF2}" srcId="{B1B42325-E4FC-43C0-8B57-6FA3EE4E6DDB}" destId="{3F112A58-C2EF-4F50-843C-F0BB7F0B6FF2}" srcOrd="0" destOrd="0" parTransId="{29AC6A46-1594-4E22-AA95-BA26199003FD}" sibTransId="{7A549044-E2B7-4ED3-9ED7-128C3F92B352}"/>
    <dgm:cxn modelId="{6FC56052-08F3-47F5-8B60-A6BCE620C0CE}" srcId="{B1B42325-E4FC-43C0-8B57-6FA3EE4E6DDB}" destId="{8517DDCB-DA71-4C08-9334-BD4293D43AC1}" srcOrd="1" destOrd="0" parTransId="{D720C761-ECFC-48CD-B59D-91377608A625}" sibTransId="{47AD95C5-BC1E-43CD-A708-4E7169F2F581}"/>
    <dgm:cxn modelId="{EF3B1710-AE20-4DFC-AD93-0E6EA587D819}" srcId="{B1B42325-E4FC-43C0-8B57-6FA3EE4E6DDB}" destId="{21E13876-D8F6-4765-954E-6C97C36CA914}" srcOrd="2" destOrd="0" parTransId="{D7E5746E-FF83-4896-9DCF-0303B33D4FAE}" sibTransId="{8E74BCB3-2DDE-433A-8B26-165DF68B9355}"/>
    <dgm:cxn modelId="{BEF46578-E472-4D9D-AA38-1BABF190074E}" srcId="{B1B42325-E4FC-43C0-8B57-6FA3EE4E6DDB}" destId="{280F96B4-A133-40B7-874D-E8D2E0C5EF5D}" srcOrd="3" destOrd="0" parTransId="{308722CE-E714-4923-BCFC-EC96B9832B58}" sibTransId="{80F381C4-259D-4E0F-A946-5395A68923B6}"/>
    <dgm:cxn modelId="{19A84C34-D824-472F-A988-F34A7ED7513C}" srcId="{E42298A0-19CF-420E-A814-DC42885275A0}" destId="{9182C34E-1729-423A-A933-3E68A4324038}" srcOrd="1" destOrd="0" parTransId="{DAC3111C-495E-4473-A0BE-6EA8617E79A1}" sibTransId="{736815B7-A2A8-4418-A642-81E72C36BE04}"/>
    <dgm:cxn modelId="{B29339FB-46E2-442B-9F51-DD3C89DDB8BA}" srcId="{9182C34E-1729-423A-A933-3E68A4324038}" destId="{7EABD682-FC21-40D3-9318-0C8B0C69B077}" srcOrd="0" destOrd="1" parTransId="{0A485233-6678-4E79-87C5-214FB803002D}" sibTransId="{5027CAC8-0BE4-4079-A9E9-E27176C97BB2}"/>
    <dgm:cxn modelId="{1E544412-8C37-4B9E-BF4D-37E287223837}" srcId="{9182C34E-1729-423A-A933-3E68A4324038}" destId="{CE27DB0A-3152-4DDB-B159-994FC6FAE27F}" srcOrd="1" destOrd="1" parTransId="{926AED9C-20DF-4C00-87E7-54B33B405E5C}" sibTransId="{D1D952F1-3689-4312-A988-476AD9DB6B60}"/>
    <dgm:cxn modelId="{BF0BA9B4-8287-470A-9C99-B61B58DCE1C0}" srcId="{9182C34E-1729-423A-A933-3E68A4324038}" destId="{5A92FF33-02AF-4B7D-84EA-64BD33AC0468}" srcOrd="2" destOrd="1" parTransId="{FB480ED6-4526-4F8C-BE4C-D6DAB54B3754}" sibTransId="{18CBDD02-1F8E-4D7C-92F4-36257CE82E2C}"/>
    <dgm:cxn modelId="{B4B84A3A-C01B-40BB-9C66-0FC9A23287D7}" srcId="{E42298A0-19CF-420E-A814-DC42885275A0}" destId="{9BA332C8-A307-40DC-9AC2-1A9900046CB8}" srcOrd="2" destOrd="0" parTransId="{B1C196A4-E230-4204-9191-297F29832A59}" sibTransId="{A7492368-EB10-4A5E-AF0F-FF64B59FC3A0}"/>
    <dgm:cxn modelId="{539E749F-BD52-4CA0-B4A9-DCC181846B41}" srcId="{9BA332C8-A307-40DC-9AC2-1A9900046CB8}" destId="{AF22AD9F-6936-49E6-8C9C-BEDF2DD5BF65}" srcOrd="0" destOrd="2" parTransId="{BA2B20AC-2F18-4288-BB32-9135C2AEF72D}" sibTransId="{0C706974-31C7-49C3-8FEE-B82100146F3B}"/>
    <dgm:cxn modelId="{F5EB6D75-7ED0-4B03-8006-F10C728545F3}" srcId="{9BA332C8-A307-40DC-9AC2-1A9900046CB8}" destId="{433530DF-FC44-454C-9C70-DE4DEA45A05C}" srcOrd="1" destOrd="2" parTransId="{5EAB1A54-2C73-45C6-8A01-634C1E3962D2}" sibTransId="{0362A2D5-BE81-4940-8B9C-339FC8B79C90}"/>
    <dgm:cxn modelId="{D0A36BF0-5494-47A0-AF03-61F207A6A719}" srcId="{9BA332C8-A307-40DC-9AC2-1A9900046CB8}" destId="{B226024E-90D5-4E0E-AC5A-464275C1C5CC}" srcOrd="2" destOrd="2" parTransId="{6FD98915-6EE2-495E-B330-605CC9926C5B}" sibTransId="{A8FA7A01-33AD-474C-8AC7-A01DCA56FC1F}"/>
    <dgm:cxn modelId="{45A9C7BB-4A14-4A90-8327-84EC72D5541F}" type="presOf" srcId="{E42298A0-19CF-420E-A814-DC42885275A0}" destId="{87485488-0D73-4D46-A12B-124D9080A878}" srcOrd="0" destOrd="0" presId="urn:microsoft.com/office/officeart/2005/8/layout/process3#1"/>
    <dgm:cxn modelId="{B135FBB8-EE01-4D65-BF35-4C786519BF8B}" type="presParOf" srcId="{87485488-0D73-4D46-A12B-124D9080A878}" destId="{8AE0A4CD-CCBB-48D6-A0BA-2C3C5531288C}" srcOrd="0" destOrd="0" presId="urn:microsoft.com/office/officeart/2005/8/layout/process3#1"/>
    <dgm:cxn modelId="{F2DCFABA-8655-4013-B09C-6A8ADE5490E6}" type="presParOf" srcId="{8AE0A4CD-CCBB-48D6-A0BA-2C3C5531288C}" destId="{454FD7D1-D408-4EEA-88C8-AB2E0E8B3649}" srcOrd="0" destOrd="0" presId="urn:microsoft.com/office/officeart/2005/8/layout/process3#1"/>
    <dgm:cxn modelId="{F027EA1C-C330-4303-A009-AF94535FFF67}" type="presOf" srcId="{B1B42325-E4FC-43C0-8B57-6FA3EE4E6DDB}" destId="{454FD7D1-D408-4EEA-88C8-AB2E0E8B3649}" srcOrd="1" destOrd="0" presId="urn:microsoft.com/office/officeart/2005/8/layout/process3#1"/>
    <dgm:cxn modelId="{2B6458FF-D16E-401D-B16E-9C9E234F45AE}" type="presParOf" srcId="{8AE0A4CD-CCBB-48D6-A0BA-2C3C5531288C}" destId="{0E79FDD9-BA15-444A-B7CA-E3EB0176C7B7}" srcOrd="1" destOrd="0" presId="urn:microsoft.com/office/officeart/2005/8/layout/process3#1"/>
    <dgm:cxn modelId="{62295630-6019-4D72-AF0B-1E94B5FD4ECA}" type="presOf" srcId="{B1B42325-E4FC-43C0-8B57-6FA3EE4E6DDB}" destId="{0E79FDD9-BA15-444A-B7CA-E3EB0176C7B7}" srcOrd="0" destOrd="0" presId="urn:microsoft.com/office/officeart/2005/8/layout/process3#1"/>
    <dgm:cxn modelId="{8BCD7D64-212D-4243-80E0-54E021138B7C}" type="presParOf" srcId="{8AE0A4CD-CCBB-48D6-A0BA-2C3C5531288C}" destId="{807E0C91-EDB4-45A5-9533-C5B16006888D}" srcOrd="2" destOrd="0" presId="urn:microsoft.com/office/officeart/2005/8/layout/process3#1"/>
    <dgm:cxn modelId="{DADE3CC2-4BE8-46B1-B65D-CD51706A3528}" type="presOf" srcId="{3F112A58-C2EF-4F50-843C-F0BB7F0B6FF2}" destId="{807E0C91-EDB4-45A5-9533-C5B16006888D}" srcOrd="0" destOrd="0" presId="urn:microsoft.com/office/officeart/2005/8/layout/process3#1"/>
    <dgm:cxn modelId="{4A1BE02B-D077-4334-B5B1-03696B8E0F1B}" type="presOf" srcId="{8517DDCB-DA71-4C08-9334-BD4293D43AC1}" destId="{807E0C91-EDB4-45A5-9533-C5B16006888D}" srcOrd="0" destOrd="1" presId="urn:microsoft.com/office/officeart/2005/8/layout/process3#1"/>
    <dgm:cxn modelId="{8B531D26-A2E7-4794-84EF-53CE02C68747}" type="presOf" srcId="{21E13876-D8F6-4765-954E-6C97C36CA914}" destId="{807E0C91-EDB4-45A5-9533-C5B16006888D}" srcOrd="0" destOrd="2" presId="urn:microsoft.com/office/officeart/2005/8/layout/process3#1"/>
    <dgm:cxn modelId="{F7EDFB98-713F-4EF7-BB49-5C3AB004E3FD}" type="presOf" srcId="{280F96B4-A133-40B7-874D-E8D2E0C5EF5D}" destId="{807E0C91-EDB4-45A5-9533-C5B16006888D}" srcOrd="0" destOrd="3" presId="urn:microsoft.com/office/officeart/2005/8/layout/process3#1"/>
    <dgm:cxn modelId="{00834C12-C4B7-4B04-B1AD-111CD44E3662}" type="presParOf" srcId="{87485488-0D73-4D46-A12B-124D9080A878}" destId="{D2DF00C3-1BDB-493B-9292-7157BE56BC72}" srcOrd="1" destOrd="0" presId="urn:microsoft.com/office/officeart/2005/8/layout/process3#1"/>
    <dgm:cxn modelId="{9C4D9EB2-7CA6-41DA-B034-49590D7EAAD3}" type="presOf" srcId="{591E311F-CB85-473B-BCC9-B3739151C903}" destId="{D2DF00C3-1BDB-493B-9292-7157BE56BC72}" srcOrd="0" destOrd="0" presId="urn:microsoft.com/office/officeart/2005/8/layout/process3#1"/>
    <dgm:cxn modelId="{302EF627-DD26-4588-B09D-DF582DAF3E7B}" type="presParOf" srcId="{D2DF00C3-1BDB-493B-9292-7157BE56BC72}" destId="{6D9FAE02-44F1-46A7-AFD2-A19AF7CFA16C}" srcOrd="0" destOrd="1" presId="urn:microsoft.com/office/officeart/2005/8/layout/process3#1"/>
    <dgm:cxn modelId="{F22328B3-FAD5-48FF-9BF0-56501AA99D9F}" type="presOf" srcId="{591E311F-CB85-473B-BCC9-B3739151C903}" destId="{6D9FAE02-44F1-46A7-AFD2-A19AF7CFA16C}" srcOrd="1" destOrd="0" presId="urn:microsoft.com/office/officeart/2005/8/layout/process3#1"/>
    <dgm:cxn modelId="{192275A2-B5FF-4B12-8EBC-C00158C1833D}" type="presParOf" srcId="{87485488-0D73-4D46-A12B-124D9080A878}" destId="{E1AD08F7-71C1-4866-B486-B93CAC6EAEF6}" srcOrd="2" destOrd="0" presId="urn:microsoft.com/office/officeart/2005/8/layout/process3#1"/>
    <dgm:cxn modelId="{3450463A-5171-4CCE-A711-7102803A587B}" type="presParOf" srcId="{E1AD08F7-71C1-4866-B486-B93CAC6EAEF6}" destId="{D1CCF719-D215-4724-9CA6-516B98F27AA8}" srcOrd="0" destOrd="2" presId="urn:microsoft.com/office/officeart/2005/8/layout/process3#1"/>
    <dgm:cxn modelId="{952F5DD6-A13E-4CF3-BF52-2A2914AF70B4}" type="presOf" srcId="{9182C34E-1729-423A-A933-3E68A4324038}" destId="{D1CCF719-D215-4724-9CA6-516B98F27AA8}" srcOrd="1" destOrd="0" presId="urn:microsoft.com/office/officeart/2005/8/layout/process3#1"/>
    <dgm:cxn modelId="{927D43C0-321C-4842-A0A3-C2071B94DCDD}" type="presParOf" srcId="{E1AD08F7-71C1-4866-B486-B93CAC6EAEF6}" destId="{0510BDF3-2393-42C1-A125-3530DB1A490F}" srcOrd="1" destOrd="2" presId="urn:microsoft.com/office/officeart/2005/8/layout/process3#1"/>
    <dgm:cxn modelId="{EADB6C6A-D91B-4A4C-9F8D-F68ED6561534}" type="presOf" srcId="{9182C34E-1729-423A-A933-3E68A4324038}" destId="{0510BDF3-2393-42C1-A125-3530DB1A490F}" srcOrd="0" destOrd="0" presId="urn:microsoft.com/office/officeart/2005/8/layout/process3#1"/>
    <dgm:cxn modelId="{BAE76212-95B9-4A79-9F67-D5BEF1334C8E}" type="presParOf" srcId="{E1AD08F7-71C1-4866-B486-B93CAC6EAEF6}" destId="{0BFA2EDB-3813-4B8D-96A8-975FF28E4C68}" srcOrd="2" destOrd="2" presId="urn:microsoft.com/office/officeart/2005/8/layout/process3#1"/>
    <dgm:cxn modelId="{3FD97BEE-D6DF-4BEE-AD8B-DAC35155AB76}" type="presOf" srcId="{7EABD682-FC21-40D3-9318-0C8B0C69B077}" destId="{0BFA2EDB-3813-4B8D-96A8-975FF28E4C68}" srcOrd="0" destOrd="0" presId="urn:microsoft.com/office/officeart/2005/8/layout/process3#1"/>
    <dgm:cxn modelId="{0C17560C-26AA-4CF1-A30C-3B4703E11F3E}" type="presOf" srcId="{CE27DB0A-3152-4DDB-B159-994FC6FAE27F}" destId="{0BFA2EDB-3813-4B8D-96A8-975FF28E4C68}" srcOrd="0" destOrd="1" presId="urn:microsoft.com/office/officeart/2005/8/layout/process3#1"/>
    <dgm:cxn modelId="{272EDC9D-AB3E-4BEA-B191-9B0086D8963C}" type="presOf" srcId="{5A92FF33-02AF-4B7D-84EA-64BD33AC0468}" destId="{0BFA2EDB-3813-4B8D-96A8-975FF28E4C68}" srcOrd="0" destOrd="2" presId="urn:microsoft.com/office/officeart/2005/8/layout/process3#1"/>
    <dgm:cxn modelId="{DA220CBE-063E-41A9-A498-5716A7B9BBC8}" type="presParOf" srcId="{87485488-0D73-4D46-A12B-124D9080A878}" destId="{E0AD8774-F4CB-493D-88A7-AC8BAE20E930}" srcOrd="3" destOrd="0" presId="urn:microsoft.com/office/officeart/2005/8/layout/process3#1"/>
    <dgm:cxn modelId="{64CA8628-E910-44A3-83DD-49E7911C6C5B}" type="presOf" srcId="{736815B7-A2A8-4418-A642-81E72C36BE04}" destId="{E0AD8774-F4CB-493D-88A7-AC8BAE20E930}" srcOrd="0" destOrd="0" presId="urn:microsoft.com/office/officeart/2005/8/layout/process3#1"/>
    <dgm:cxn modelId="{57A7E346-7AAF-4B4E-ACE1-164465B92B2E}" type="presParOf" srcId="{E0AD8774-F4CB-493D-88A7-AC8BAE20E930}" destId="{EE1A0C78-2856-47C3-9CD0-D438685B38AC}" srcOrd="0" destOrd="3" presId="urn:microsoft.com/office/officeart/2005/8/layout/process3#1"/>
    <dgm:cxn modelId="{9245A978-73DA-4602-9F8E-27263F427A70}" type="presOf" srcId="{736815B7-A2A8-4418-A642-81E72C36BE04}" destId="{EE1A0C78-2856-47C3-9CD0-D438685B38AC}" srcOrd="1" destOrd="0" presId="urn:microsoft.com/office/officeart/2005/8/layout/process3#1"/>
    <dgm:cxn modelId="{0B334E2E-F71A-4FBC-8849-335E8834D62B}" type="presParOf" srcId="{87485488-0D73-4D46-A12B-124D9080A878}" destId="{6F62E093-545C-4CE2-952E-7E9B8B04A9E1}" srcOrd="4" destOrd="0" presId="urn:microsoft.com/office/officeart/2005/8/layout/process3#1"/>
    <dgm:cxn modelId="{BCED1556-58CF-414B-81F2-03B3AB9543B0}" type="presParOf" srcId="{6F62E093-545C-4CE2-952E-7E9B8B04A9E1}" destId="{4DD26920-426D-415A-AB92-2E3FC43C4E90}" srcOrd="0" destOrd="4" presId="urn:microsoft.com/office/officeart/2005/8/layout/process3#1"/>
    <dgm:cxn modelId="{A1FB4DF1-F375-4816-B220-2C8C96D71649}" type="presOf" srcId="{9BA332C8-A307-40DC-9AC2-1A9900046CB8}" destId="{4DD26920-426D-415A-AB92-2E3FC43C4E90}" srcOrd="1" destOrd="0" presId="urn:microsoft.com/office/officeart/2005/8/layout/process3#1"/>
    <dgm:cxn modelId="{817050EB-0A6F-4EE1-AC17-D588D233FC0B}" type="presParOf" srcId="{6F62E093-545C-4CE2-952E-7E9B8B04A9E1}" destId="{C4F07875-9CA0-497B-9CF5-8F74FAAFD938}" srcOrd="1" destOrd="4" presId="urn:microsoft.com/office/officeart/2005/8/layout/process3#1"/>
    <dgm:cxn modelId="{1B01E1A9-D32B-43F5-82F5-54C31403773C}" type="presOf" srcId="{9BA332C8-A307-40DC-9AC2-1A9900046CB8}" destId="{C4F07875-9CA0-497B-9CF5-8F74FAAFD938}" srcOrd="0" destOrd="0" presId="urn:microsoft.com/office/officeart/2005/8/layout/process3#1"/>
    <dgm:cxn modelId="{9FDBFDBB-C0DC-481E-8BFA-FCB0FDBFE15A}" type="presParOf" srcId="{6F62E093-545C-4CE2-952E-7E9B8B04A9E1}" destId="{3D6E4BD5-75AD-4700-B1DC-0B9682DB09A1}" srcOrd="2" destOrd="4" presId="urn:microsoft.com/office/officeart/2005/8/layout/process3#1"/>
    <dgm:cxn modelId="{1B15185F-1D12-4258-86AA-938D5A52D93D}" type="presOf" srcId="{AF22AD9F-6936-49E6-8C9C-BEDF2DD5BF65}" destId="{3D6E4BD5-75AD-4700-B1DC-0B9682DB09A1}" srcOrd="0" destOrd="0" presId="urn:microsoft.com/office/officeart/2005/8/layout/process3#1"/>
    <dgm:cxn modelId="{5CC53C3E-980C-477A-AF84-3AE46A95D7B7}" type="presOf" srcId="{433530DF-FC44-454C-9C70-DE4DEA45A05C}" destId="{3D6E4BD5-75AD-4700-B1DC-0B9682DB09A1}" srcOrd="0" destOrd="1" presId="urn:microsoft.com/office/officeart/2005/8/layout/process3#1"/>
    <dgm:cxn modelId="{D2C22810-4033-4203-830E-F514B29A5D4A}" type="presOf" srcId="{B226024E-90D5-4E0E-AC5A-464275C1C5CC}" destId="{3D6E4BD5-75AD-4700-B1DC-0B9682DB09A1}" srcOrd="0" destOrd="2" presId="urn:microsoft.com/office/officeart/2005/8/layout/process3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340163" cy="4350303"/>
        <a:chOff x="0" y="0"/>
        <a:chExt cx="10340163" cy="4350303"/>
      </a:xfrm>
    </dsp:grpSpPr>
    <dsp:sp modelId="{1160DB0A-0298-4CE5-9C76-FC5EF784C8BE}">
      <dsp:nvSpPr>
        <dsp:cNvPr id="3" name="矩形 2"/>
        <dsp:cNvSpPr/>
      </dsp:nvSpPr>
      <dsp:spPr bwMode="white">
        <a:xfrm>
          <a:off x="0" y="56549"/>
          <a:ext cx="4831852" cy="777600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6464" tIns="89408" rIns="156464" bIns="89408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rPr>
            <a:t>被欺凌者</a:t>
          </a:r>
        </a:p>
      </dsp:txBody>
      <dsp:txXfrm>
        <a:off x="0" y="56549"/>
        <a:ext cx="4831852" cy="777600"/>
      </dsp:txXfrm>
    </dsp:sp>
    <dsp:sp modelId="{40C9C8F3-C2C3-4865-BBFA-486B2DE59DC0}">
      <dsp:nvSpPr>
        <dsp:cNvPr id="4" name="矩形 3"/>
        <dsp:cNvSpPr/>
      </dsp:nvSpPr>
      <dsp:spPr bwMode="white">
        <a:xfrm>
          <a:off x="0" y="845641"/>
          <a:ext cx="4831852" cy="3436620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144018" tIns="144018" rIns="192024" bIns="216027" anchor="t"/>
        <a:lstStyle>
          <a:lvl1pPr algn="l">
            <a:defRPr sz="27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"/>
          </a:pP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紧张、焦虑、难过、害怕等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不良情绪反应</a:t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出现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头痛、肚子痛、抽搐、失眠、做噩梦、口吃等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不良生理反应</a:t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出现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少言寡语、 逃学等</a:t>
          </a:r>
          <a:r>
            <a:rPr lang="zh-CN" altLang="en-US" b="1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不良行为反应</a:t>
          </a:r>
          <a:endParaRPr lang="en-US" altLang="zh-CN" b="0" i="0" dirty="0">
            <a:solidFill>
              <a:srgbClr val="000000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845641"/>
        <a:ext cx="4831852" cy="3436620"/>
      </dsp:txXfrm>
    </dsp:sp>
    <dsp:sp modelId="{4AAE91AD-DA38-4AF8-AAED-124D3DCF6D28}">
      <dsp:nvSpPr>
        <dsp:cNvPr id="5" name="矩形 4"/>
        <dsp:cNvSpPr/>
      </dsp:nvSpPr>
      <dsp:spPr bwMode="white">
        <a:xfrm>
          <a:off x="5508311" y="53920"/>
          <a:ext cx="4831852" cy="777600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6464" tIns="89408" rIns="156464" bIns="89408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欺凌者</a:t>
          </a:r>
        </a:p>
      </dsp:txBody>
      <dsp:txXfrm>
        <a:off x="5508311" y="53920"/>
        <a:ext cx="4831852" cy="777600"/>
      </dsp:txXfrm>
    </dsp:sp>
    <dsp:sp modelId="{87434C88-0226-4AFF-83F2-437A2E874567}">
      <dsp:nvSpPr>
        <dsp:cNvPr id="6" name="矩形 5"/>
        <dsp:cNvSpPr/>
      </dsp:nvSpPr>
      <dsp:spPr bwMode="white">
        <a:xfrm>
          <a:off x="5508311" y="845641"/>
          <a:ext cx="4831852" cy="3436620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144018" tIns="144018" rIns="192024" bIns="216027" anchor="t"/>
        <a:lstStyle>
          <a:lvl1pPr algn="l">
            <a:defRPr sz="2700"/>
          </a:lvl1pPr>
          <a:lvl2pPr marL="228600" indent="-228600" algn="l">
            <a:defRPr sz="2700"/>
          </a:lvl2pPr>
          <a:lvl3pPr marL="457200" indent="-228600" algn="l">
            <a:defRPr sz="2700"/>
          </a:lvl3pPr>
          <a:lvl4pPr marL="685800" indent="-228600" algn="l">
            <a:defRPr sz="2700"/>
          </a:lvl4pPr>
          <a:lvl5pPr marL="914400" indent="-228600" algn="l">
            <a:defRPr sz="2700"/>
          </a:lvl5pPr>
          <a:lvl6pPr marL="1143000" indent="-228600" algn="l">
            <a:defRPr sz="2700"/>
          </a:lvl6pPr>
          <a:lvl7pPr marL="1371600" indent="-228600" algn="l">
            <a:defRPr sz="2700"/>
          </a:lvl7pPr>
          <a:lvl8pPr marL="1600200" indent="-228600" algn="l">
            <a:defRPr sz="2700"/>
          </a:lvl8pPr>
          <a:lvl9pPr marL="1828800" indent="-228600" algn="l">
            <a:defRPr sz="2700"/>
          </a:lvl9pPr>
        </a:lstStyle>
        <a:p>
          <a:pPr lvl="1"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Font typeface="Wingdings" panose="05000000000000000000" pitchFamily="2" charset="2"/>
            <a:buChar char="•"/>
          </a:pP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助长欺凌者的攻击性倾向， </a:t>
          </a: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导致欺凌者形成攻击性、 破坏性等不良人格和暴力倾向</a:t>
          </a: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， 阻碍其与同学的正常交往 </a:t>
          </a:r>
          <a:endParaRPr lang="zh-CN" altLang="en-US" dirty="0">
            <a:solidFill>
              <a:schemeClr val="dk1"/>
            </a:solidFill>
          </a:endParaRPr>
        </a:p>
        <a:p>
          <a:pPr lvl="1" algn="just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i="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产生孤独、 焦虑等消极情绪， 增大其反社会行为发生</a:t>
          </a:r>
          <a:r>
            <a:rPr lang="zh-CN" altLang="en-US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的可能性</a:t>
          </a:r>
          <a:endParaRPr lang="zh-CN" altLang="en-US" b="1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508311" y="845641"/>
        <a:ext cx="4831852" cy="34366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515600" cy="4608512"/>
        <a:chOff x="0" y="0"/>
        <a:chExt cx="10515600" cy="4608512"/>
      </a:xfrm>
    </dsp:grpSpPr>
    <dsp:sp modelId="{0E79FDD9-BA15-444A-B7CA-E3EB0176C7B7}">
      <dsp:nvSpPr>
        <dsp:cNvPr id="3" name="圆角矩形 2"/>
        <dsp:cNvSpPr/>
      </dsp:nvSpPr>
      <dsp:spPr bwMode="white">
        <a:xfrm>
          <a:off x="0" y="134546"/>
          <a:ext cx="2380393" cy="82080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5128" tIns="135128" rIns="135128" bIns="7239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事先警惕预防</a:t>
          </a:r>
        </a:p>
      </dsp:txBody>
      <dsp:txXfrm>
        <a:off x="0" y="134546"/>
        <a:ext cx="2380393" cy="820800"/>
      </dsp:txXfrm>
    </dsp:sp>
    <dsp:sp modelId="{807E0C91-EDB4-45A5-9533-C5B16006888D}">
      <dsp:nvSpPr>
        <dsp:cNvPr id="4" name="圆角矩形 3"/>
        <dsp:cNvSpPr/>
      </dsp:nvSpPr>
      <dsp:spPr bwMode="white">
        <a:xfrm>
          <a:off x="487550" y="681746"/>
          <a:ext cx="2380393" cy="379222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35128" tIns="135128" rIns="135128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主动避险，</a:t>
          </a: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远离无人监管或欺凌高发的地带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，别人约架也不去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结伴而行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不落单</a:t>
          </a:r>
          <a:endParaRPr lang="en-US" altLang="zh-CN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发现别人携带凶器，应主动报告成人</a:t>
          </a:r>
          <a:endParaRPr lang="en-US" altLang="zh-CN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在学校多参加集体活动，多结交朋友</a:t>
          </a:r>
          <a:endParaRPr lang="en-US" altLang="zh-CN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sp:txBody>
      <dsp:txXfrm>
        <a:off x="487550" y="681746"/>
        <a:ext cx="2380393" cy="3792220"/>
      </dsp:txXfrm>
    </dsp:sp>
    <dsp:sp modelId="{D2DF00C3-1BDB-493B-9292-7157BE56BC72}">
      <dsp:nvSpPr>
        <dsp:cNvPr id="5" name="右箭头 4"/>
        <dsp:cNvSpPr/>
      </dsp:nvSpPr>
      <dsp:spPr bwMode="white">
        <a:xfrm>
          <a:off x="2719600" y="111822"/>
          <a:ext cx="765021" cy="59264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19600" y="111822"/>
        <a:ext cx="765021" cy="592649"/>
      </dsp:txXfrm>
    </dsp:sp>
    <dsp:sp modelId="{0510BDF3-2393-42C1-A125-3530DB1A490F}">
      <dsp:nvSpPr>
        <dsp:cNvPr id="6" name="圆角矩形 5"/>
        <dsp:cNvSpPr/>
      </dsp:nvSpPr>
      <dsp:spPr bwMode="white">
        <a:xfrm>
          <a:off x="3823828" y="134546"/>
          <a:ext cx="2380393" cy="82080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5128" tIns="135128" rIns="135128" bIns="7239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事中镇静应对</a:t>
          </a:r>
        </a:p>
      </dsp:txBody>
      <dsp:txXfrm>
        <a:off x="3823828" y="134546"/>
        <a:ext cx="2380393" cy="820800"/>
      </dsp:txXfrm>
    </dsp:sp>
    <dsp:sp modelId="{0BFA2EDB-3813-4B8D-96A8-975FF28E4C68}">
      <dsp:nvSpPr>
        <dsp:cNvPr id="7" name="圆角矩形 6"/>
        <dsp:cNvSpPr/>
      </dsp:nvSpPr>
      <dsp:spPr bwMode="white">
        <a:xfrm>
          <a:off x="4311379" y="681746"/>
          <a:ext cx="2380393" cy="379222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35128" tIns="135128" rIns="135128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尽可能拖延或先满足其要求，</a:t>
          </a: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不要去激怒对方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尽可能</a:t>
          </a: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拖延时间，争取机会求救</a:t>
          </a: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，可采用异常动作引起周围人注意</a:t>
          </a:r>
          <a:endParaRPr lang="en-US" altLang="zh-CN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尽力</a:t>
          </a:r>
          <a:r>
            <a:rPr lang="zh-CN" altLang="en-US" b="1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转移对方注意力</a:t>
          </a:r>
          <a:endParaRPr lang="en-US" altLang="zh-CN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sp:txBody>
      <dsp:txXfrm>
        <a:off x="4311379" y="681746"/>
        <a:ext cx="2380393" cy="3792220"/>
      </dsp:txXfrm>
    </dsp:sp>
    <dsp:sp modelId="{E0AD8774-F4CB-493D-88A7-AC8BAE20E930}">
      <dsp:nvSpPr>
        <dsp:cNvPr id="8" name="右箭头 7"/>
        <dsp:cNvSpPr/>
      </dsp:nvSpPr>
      <dsp:spPr bwMode="white">
        <a:xfrm>
          <a:off x="6543429" y="111822"/>
          <a:ext cx="765021" cy="592649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43429" y="111822"/>
        <a:ext cx="765021" cy="592649"/>
      </dsp:txXfrm>
    </dsp:sp>
    <dsp:sp modelId="{C4F07875-9CA0-497B-9CF5-8F74FAAFD938}">
      <dsp:nvSpPr>
        <dsp:cNvPr id="9" name="圆角矩形 8"/>
        <dsp:cNvSpPr/>
      </dsp:nvSpPr>
      <dsp:spPr bwMode="white">
        <a:xfrm>
          <a:off x="7647657" y="134546"/>
          <a:ext cx="2380393" cy="82080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5128" tIns="135128" rIns="135128" bIns="72390" anchor="t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事后及时报告</a:t>
          </a:r>
        </a:p>
      </dsp:txBody>
      <dsp:txXfrm>
        <a:off x="7647657" y="134546"/>
        <a:ext cx="2380393" cy="820800"/>
      </dsp:txXfrm>
    </dsp:sp>
    <dsp:sp modelId="{3D6E4BD5-75AD-4700-B1DC-0B9682DB09A1}">
      <dsp:nvSpPr>
        <dsp:cNvPr id="10" name="圆角矩形 9"/>
        <dsp:cNvSpPr/>
      </dsp:nvSpPr>
      <dsp:spPr bwMode="white">
        <a:xfrm>
          <a:off x="8135207" y="681746"/>
          <a:ext cx="2380393" cy="3792220"/>
        </a:xfrm>
        <a:prstGeom prst="roundRect">
          <a:avLst>
            <a:gd name="adj" fmla="val 1000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35128" tIns="135128" rIns="135128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不要害怕对方报复和威胁</a:t>
          </a:r>
          <a:endParaRPr lang="zh-CN" altLang="en-US" b="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不要觉得告诉老师或家长是懦弱的表现</a:t>
          </a:r>
          <a:endParaRPr lang="zh-CN" altLang="en-US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看到其他欺凌事件，也要</a:t>
          </a:r>
          <a:r>
            <a:rPr lang="zh-CN" altLang="en-US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rPr>
            <a:t>想办法去帮助被欺凌者，或者报告老师</a:t>
          </a:r>
          <a:endParaRPr lang="en-US" altLang="zh-CN" b="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endParaRPr>
        </a:p>
      </dsp:txBody>
      <dsp:txXfrm>
        <a:off x="8135207" y="681746"/>
        <a:ext cx="2380393" cy="3792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#1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_画板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教师ppt_画板 1 副本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136525"/>
            <a:ext cx="10515600" cy="903999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838200" y="1351281"/>
            <a:ext cx="10515600" cy="466344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ppt_画板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ppt_画板 1 副本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PPT_画板 1 副本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_画板 1 副本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91440"/>
            <a:ext cx="10307927" cy="783772"/>
          </a:xfrm>
        </p:spPr>
        <p:txBody>
          <a:bodyPr anchor="ctr">
            <a:noAutofit/>
          </a:bodyPr>
          <a:lstStyle>
            <a:lvl1pPr>
              <a:defRPr sz="3600" b="1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741363" y="1401763"/>
            <a:ext cx="10434637" cy="5202237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_画板 1 副本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1370149"/>
            <a:ext cx="10515600" cy="4608285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43189"/>
          </a:xfrm>
        </p:spPr>
        <p:txBody>
          <a:bodyPr>
            <a:normAutofit/>
          </a:bodyPr>
          <a:lstStyle>
            <a:lvl1pPr>
              <a:defRPr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ppt_画板 1 副本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  <p:pic>
        <p:nvPicPr>
          <p:cNvPr id="7" name="图片 6" descr="家长版ppt_画板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家长版ppt_画板 1 副本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可能让孩子卷入欺凌的养育方式：欺凌 </a:t>
            </a:r>
            <a:r>
              <a:rPr kumimoji="1" lang="en-US" altLang="zh-CN" dirty="0"/>
              <a:t>VS </a:t>
            </a:r>
            <a:r>
              <a:rPr kumimoji="1" lang="zh-CN" altLang="en-US" dirty="0"/>
              <a:t>被欺凌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32425" y="1662224"/>
            <a:ext cx="3714308" cy="3196856"/>
            <a:chOff x="1609058" y="1616149"/>
            <a:chExt cx="3714308" cy="3196856"/>
          </a:xfrm>
          <a:solidFill>
            <a:schemeClr val="accent3"/>
          </a:solidFill>
        </p:grpSpPr>
        <p:sp>
          <p:nvSpPr>
            <p:cNvPr id="5" name="矩形 4"/>
            <p:cNvSpPr/>
            <p:nvPr/>
          </p:nvSpPr>
          <p:spPr>
            <a:xfrm>
              <a:off x="1609059" y="1616149"/>
              <a:ext cx="3714307" cy="637953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被欺凌者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609058" y="2353667"/>
              <a:ext cx="3714307" cy="2459338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忽视</a:t>
              </a:r>
              <a:endParaRPr lang="en-US" alt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过度保护，无自保能力</a:t>
              </a:r>
              <a:endParaRPr lang="en-US" alt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遭受虐待</a:t>
              </a:r>
              <a:endParaRPr lang="en-US" altLang="zh-CN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孩子没有“安全感”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79448" y="1662224"/>
            <a:ext cx="3714308" cy="3196856"/>
            <a:chOff x="1609058" y="1616149"/>
            <a:chExt cx="3714308" cy="3196856"/>
          </a:xfrm>
        </p:grpSpPr>
        <p:sp>
          <p:nvSpPr>
            <p:cNvPr id="9" name="矩形 8"/>
            <p:cNvSpPr/>
            <p:nvPr/>
          </p:nvSpPr>
          <p:spPr>
            <a:xfrm>
              <a:off x="1609059" y="1616149"/>
              <a:ext cx="3714307" cy="637953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欺凌者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09058" y="2353667"/>
              <a:ext cx="3714307" cy="24593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专制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宠溺和娇惯，唯恐吃亏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严厉体罚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lvl="0" indent="-285750">
                <a:lnSpc>
                  <a:spcPct val="200000"/>
                </a:lnSpc>
                <a:buFont typeface="Wingdings" panose="05000000000000000000" pitchFamily="2" charset="2"/>
                <a:buChar char="l"/>
              </a:pPr>
              <a:r>
                <a:rPr lang="zh-CN" altLang="en-US" sz="18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孩子去找“存在感”</a:t>
              </a:r>
              <a:endParaRPr lang="zh-CN" altLang="en-US" sz="1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三、如何预防孩子被欺凌？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家长如何预防孩子被欺凌：日常沟通和交流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103671"/>
            <a:ext cx="10341429" cy="5170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主动关注和参与孩子的学校生活</a:t>
            </a:r>
            <a:endParaRPr lang="en-US" altLang="zh-CN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定期和学校及老师沟通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，寻求资源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关注学校所发放的资料，了解学校发生的事情</a:t>
            </a:r>
            <a:endParaRPr lang="en-US" altLang="zh-CN" sz="20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做家长志愿者或者加入家长团体，分享信息</a:t>
            </a:r>
            <a:endParaRPr lang="en-US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学会倾听，让孩子愿意讲述学校生活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每天和孩子聊天</a:t>
            </a:r>
            <a:r>
              <a:rPr lang="zh-CN" altLang="en-US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，充分表达支持</a:t>
            </a:r>
            <a:endParaRPr lang="en-US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除非孩子主动与家长沟通，否则不主动提“成绩”的话题</a:t>
            </a:r>
            <a:endParaRPr lang="en-US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和孩子一起探索学校中可以求助的资源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（老师，同伴和其他教职员工）</a:t>
            </a:r>
            <a:endParaRPr lang="zh-CN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家长如何预防孩子被欺凌：指导孩子的同伴交往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103671"/>
            <a:ext cx="10341429" cy="45545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鼓励孩子扩大交往和结交朋友</a:t>
            </a:r>
            <a:endParaRPr lang="en-US" altLang="zh-CN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教授给孩子一定的社交技巧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，尤其是建立及维持友谊、冲突解决的技能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为孩子创设交友的机会和时间</a:t>
            </a:r>
            <a:endParaRPr lang="en-US" altLang="zh-CN" sz="20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监控孩子的社交情况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了解孩子的社交网络</a:t>
            </a:r>
            <a:endParaRPr lang="en-US" altLang="zh-CN" sz="20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保持孩子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合理的社交边界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和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合乎规则的社交行为</a:t>
            </a:r>
            <a:endParaRPr lang="en-US" altLang="zh-CN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识别同伴的不良行为并学会说“不”</a:t>
            </a:r>
            <a:endParaRPr lang="zh-CN" altLang="zh-CN" sz="20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家长如何预防孩子被欺凌：沟通欺凌这件事儿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637071"/>
            <a:ext cx="10341429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明确讨论和交流欺凌的相关问题</a:t>
            </a:r>
            <a:endParaRPr lang="en-US" altLang="zh-CN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知识：特点，危害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态度：不可容忍！没有人应该被欺负！一起面对！</a:t>
            </a:r>
            <a:endParaRPr lang="en-US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练习在欺凌情境下保护自己和维护他人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保护自己</a:t>
            </a:r>
            <a:r>
              <a:rPr lang="zh-CN" altLang="en-US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：重点是保障自己安全</a:t>
            </a:r>
            <a:endParaRPr lang="en-US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保护他人：视情境而定，保护他人同时也要保护自己</a:t>
            </a:r>
            <a:endParaRPr lang="zh-CN" altLang="zh-CN" sz="20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406879" y="1370148"/>
            <a:ext cx="5293802" cy="4648200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告诉孩子如何避免被他人欺凌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表现得勇敢而自信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尽可能地远离欺凌者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不单独行动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让孩子学会安全有效地应对欺凌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不要表现出愤怒和不安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用坚定自信的语气警告欺凌者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感觉有危险时赶快离开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告诉你信任的成年人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有关欺凌的知识和应对策略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6003" y="1254075"/>
            <a:ext cx="3779807" cy="4494595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4619076" y="955725"/>
            <a:ext cx="2277374" cy="4648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2000" b="1" dirty="0"/>
          </a:p>
        </p:txBody>
      </p:sp>
      <p:sp>
        <p:nvSpPr>
          <p:cNvPr id="6" name="矩形: 圆角 5"/>
          <p:cNvSpPr/>
          <p:nvPr/>
        </p:nvSpPr>
        <p:spPr>
          <a:xfrm>
            <a:off x="9427535" y="1474381"/>
            <a:ext cx="2544725" cy="39836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C00000"/>
                </a:solidFill>
              </a:rPr>
              <a:t>如果有人欺凌你：</a:t>
            </a:r>
            <a:endParaRPr lang="en-US" altLang="zh-CN" sz="2000" b="1" dirty="0">
              <a:solidFill>
                <a:srgbClr val="C0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1800" b="1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1800" b="1" dirty="0">
                <a:solidFill>
                  <a:srgbClr val="C00000"/>
                </a:solidFill>
              </a:rPr>
              <a:t>W </a:t>
            </a:r>
            <a:r>
              <a:rPr lang="zh-CN" altLang="en-US" sz="1800" b="1" dirty="0">
                <a:solidFill>
                  <a:srgbClr val="C00000"/>
                </a:solidFill>
              </a:rPr>
              <a:t>走开</a:t>
            </a:r>
            <a:endParaRPr lang="en-US" altLang="zh-CN" sz="1800" b="1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1800" b="1" dirty="0">
                <a:solidFill>
                  <a:srgbClr val="C00000"/>
                </a:solidFill>
              </a:rPr>
              <a:t>I </a:t>
            </a:r>
            <a:r>
              <a:rPr lang="zh-CN" altLang="en-US" sz="1800" b="1" dirty="0">
                <a:solidFill>
                  <a:srgbClr val="C00000"/>
                </a:solidFill>
              </a:rPr>
              <a:t>忽视</a:t>
            </a:r>
            <a:endParaRPr lang="en-US" altLang="zh-CN" sz="1800" b="1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1800" b="1" dirty="0">
                <a:solidFill>
                  <a:srgbClr val="C00000"/>
                </a:solidFill>
              </a:rPr>
              <a:t>T </a:t>
            </a:r>
            <a:r>
              <a:rPr lang="zh-CN" altLang="en-US" sz="1800" b="1" dirty="0">
                <a:solidFill>
                  <a:srgbClr val="C00000"/>
                </a:solidFill>
              </a:rPr>
              <a:t>捍卫自己（坚定非攻击）</a:t>
            </a:r>
            <a:endParaRPr lang="en-US" altLang="zh-CN" sz="1800" b="1" dirty="0">
              <a:solidFill>
                <a:srgbClr val="C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1800" b="1" dirty="0">
                <a:solidFill>
                  <a:srgbClr val="C00000"/>
                </a:solidFill>
              </a:rPr>
              <a:t>S </a:t>
            </a:r>
            <a:r>
              <a:rPr lang="zh-CN" altLang="en-US" sz="1800" b="1" dirty="0">
                <a:solidFill>
                  <a:srgbClr val="C00000"/>
                </a:solidFill>
              </a:rPr>
              <a:t>寻求帮助</a:t>
            </a:r>
            <a:endParaRPr lang="en-US" altLang="zh-CN" sz="1800" b="1" dirty="0">
              <a:solidFill>
                <a:srgbClr val="C00000"/>
              </a:solidFill>
            </a:endParaRPr>
          </a:p>
          <a:p>
            <a:endParaRPr lang="en-US" altLang="zh-CN" sz="1800" b="1" dirty="0">
              <a:solidFill>
                <a:srgbClr val="C00000"/>
              </a:solidFill>
            </a:endParaRPr>
          </a:p>
          <a:p>
            <a:pPr algn="ctr"/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</p:nvPr>
        </p:nvGraphicFramePr>
        <p:xfrm>
          <a:off x="838200" y="1370013"/>
          <a:ext cx="10515600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应对</a:t>
            </a:r>
            <a:r>
              <a:rPr kumimoji="1" lang="zh-CN" altLang="en-US" dirty="0"/>
              <a:t>欺凌</a:t>
            </a:r>
            <a:r>
              <a:rPr lang="zh-CN" altLang="en-US" dirty="0"/>
              <a:t>：安全为先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四、如何识别孩子被欺凌？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孩子</a:t>
            </a:r>
            <a:r>
              <a:rPr kumimoji="1" lang="zh-CN" altLang="en-US" dirty="0">
                <a:solidFill>
                  <a:srgbClr val="FFFF00"/>
                </a:solidFill>
              </a:rPr>
              <a:t>可能</a:t>
            </a:r>
            <a:r>
              <a:rPr kumimoji="1" lang="zh-CN" altLang="en-US" dirty="0"/>
              <a:t>被欺凌的信号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0" y="1602076"/>
            <a:ext cx="10307787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身体伤痕：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孩子身体表面无缘无故出现瘀伤、抓伤等人为伤痕。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个人物品丢失或损坏：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孩子的鞋子、衣物、文具等个人物品经常丢失或破损，但又解释不清。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逃学厌学：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孩子突然出现不想上学、装病请假、逃学等现象，学习成绩大幅下降。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如厕习惯改变：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孩子非得回家才上厕所。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情绪异常：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孩子常有伤心、难过、沮丧等情绪；或突然出现焦虑和恐惧感，不愿与人交往。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睡眠出现问题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：反复出现失眠、噩梦等问题。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孩子</a:t>
            </a:r>
            <a:r>
              <a:rPr kumimoji="1" lang="zh-CN" altLang="en-US" dirty="0">
                <a:solidFill>
                  <a:srgbClr val="FFFF00"/>
                </a:solidFill>
              </a:rPr>
              <a:t>可能</a:t>
            </a:r>
            <a:r>
              <a:rPr kumimoji="1" lang="zh-CN" altLang="en-US" dirty="0"/>
              <a:t>被欺凌的信号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8200" y="1260422"/>
            <a:ext cx="9709076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索要/偷窃财物：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孩子无缘无故索要甚至偷窃家里的钱物。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自伤倾向：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孩子有自我伤害行为。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拒绝谈论：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孩子拒绝谈论学校的事情或与同学之间的关系，或欲言又止。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携带工具去学校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：孩子携带或试图携带“保护”工具（棍子、刀等）去学校，并且表现出“被欺凌者”的肢体语言，如拒绝眼神交流、耸肩弓身等。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身体出现非理性的不舒服状态：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孩子经常莫名其妙打哆嗦或者说身体疼痛；容易受惊尖叫等。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  <a:p>
            <a:pPr marL="285750" indent="-285750" algn="l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画特别的画：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年龄较小的孩子会在绘画中展现强有力的人物，自己很弱小；或者画蛇、火，使用很多红色等。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971" y="644214"/>
            <a:ext cx="19449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zixiaohunjianyahei" pitchFamily="2" charset="-122"/>
                <a:ea typeface="zixiaohunjianyahei" pitchFamily="2" charset="-122"/>
              </a:rPr>
              <a:t>目录</a:t>
            </a:r>
            <a:endParaRPr kumimoji="1" lang="zh-CN" altLang="en-US" sz="5400" dirty="0">
              <a:solidFill>
                <a:schemeClr val="bg1"/>
              </a:solidFill>
              <a:latin typeface="zixiaohunjianyahei" pitchFamily="2" charset="-122"/>
              <a:ea typeface="zixiaohunjianyahei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6228" y="1422400"/>
            <a:ext cx="14503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kumimoji="1"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818833" y="338255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97878" y="1330628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04228" y="2322366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804228" y="3314104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04228" y="4355372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71137" y="473044"/>
            <a:ext cx="4956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科学认识校园欺凌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1140" y="1464924"/>
            <a:ext cx="5895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可能让孩子卷入欺凌的养育方式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1137" y="2456855"/>
            <a:ext cx="495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如何预防孩子被欺凌？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70502" y="3448838"/>
            <a:ext cx="49565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如何识别孩子被欺凌？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71138" y="4491032"/>
            <a:ext cx="57055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如果孩子被欺凌，怎么办？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18742" y="338398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1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04137" y="1330333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2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97940" y="2357450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3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97939" y="3314251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4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18893" y="4355516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5</a:t>
            </a:r>
            <a:endParaRPr kumimoji="1" lang="zh-CN" altLang="en-US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818833" y="5311682"/>
            <a:ext cx="792000" cy="792000"/>
          </a:xfrm>
          <a:prstGeom prst="ellipse">
            <a:avLst/>
          </a:prstGeom>
          <a:solidFill>
            <a:srgbClr val="4689C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18893" y="5382946"/>
            <a:ext cx="792001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kumimoji="1" lang="en-US" altLang="zh-CN" sz="4000" b="1" dirty="0">
                <a:solidFill>
                  <a:schemeClr val="bg1">
                    <a:lumMod val="95000"/>
                  </a:schemeClr>
                </a:solidFill>
                <a:latin typeface="Aptos Narrow" panose="020B0004020202020204" pitchFamily="34" charset="0"/>
                <a:ea typeface="微软雅黑" panose="020B0503020204020204" pitchFamily="34" charset="-122"/>
                <a:cs typeface="Al Nile" panose="00000400000000000000" pitchFamily="2" charset="-78"/>
              </a:rPr>
              <a:t>6</a:t>
            </a:r>
            <a:endParaRPr kumimoji="1" lang="en-US" altLang="zh-CN" sz="4000" b="1" dirty="0">
              <a:solidFill>
                <a:schemeClr val="bg1">
                  <a:lumMod val="95000"/>
                </a:schemeClr>
              </a:solidFill>
              <a:latin typeface="Aptos Narrow" panose="020B0004020202020204" pitchFamily="34" charset="0"/>
              <a:ea typeface="微软雅黑" panose="020B0503020204020204" pitchFamily="34" charset="-122"/>
              <a:cs typeface="Al Nile" panose="000004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65753" y="5482902"/>
            <a:ext cx="570551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教育孩子不做欺凌者</a:t>
            </a:r>
            <a:endParaRPr kumimoji="1"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五、如果孩子被欺凌，怎么办？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如果孩子被欺凌：三不要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678" y="1372722"/>
            <a:ext cx="10870643" cy="4661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不要不分缘由地直接介入</a:t>
            </a:r>
            <a:endParaRPr lang="en-US" altLang="zh-CN" sz="22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孩子有孩子的“朋友圈”</a:t>
            </a:r>
            <a:endParaRPr lang="en-US" altLang="zh-CN" sz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帮孩子学会自己应对更为重要</a:t>
            </a:r>
            <a:endParaRPr lang="en-US" altLang="zh-CN" sz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不要斥责孩子没用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错的是欺凌者而非被欺凌者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不是孩子太弱小，而是施暴者太强大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不要让孩子“以暴制暴”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尽可能制止欺凌者来保护自己，但不要成为新的欺凌者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暴力行为会传染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如果孩子被欺凌：三要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678" y="1320963"/>
            <a:ext cx="10870643" cy="4602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要支持孩子</a:t>
            </a:r>
            <a:endParaRPr lang="en-US" altLang="zh-CN" sz="22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倾听、接纳、沟通和陪伴</a:t>
            </a:r>
            <a:endParaRPr lang="en-US" altLang="zh-CN" sz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采集和留好证据</a:t>
            </a:r>
            <a:endParaRPr lang="en-US" altLang="zh-CN" sz="22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要和学校及老师沟通合作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当事人直接对话比较容易让事态升级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创设利于所有孩子的更好环境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要帮助孩子提高应对能力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让欺凌不再发生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让孩子有新的成长和感悟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六、教育孩子不做欺凌者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学会控制自己的情绪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198245" y="1624965"/>
            <a:ext cx="1014412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</a:rPr>
              <a:t>¤</a:t>
            </a:r>
            <a:r>
              <a:rPr lang="en-US" altLang="zh-CN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留意身体“警报信号”。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察觉到自己产生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伤心、愤怒、沮丧等情绪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，同时出现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心跳加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速、呼吸不畅、身体紧张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等“警报信号”。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  <a:sym typeface="+mn-ea"/>
              </a:rPr>
              <a:t>¤</a:t>
            </a:r>
            <a:r>
              <a:rPr lang="en-US" altLang="zh-CN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  <a:sym typeface="+mn-ea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离开“坏”情绪。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提醒自己冷静，如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深呼吸、到安静地方待一会儿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听音乐、与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人倾诉等方式分散注意力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  <a:sym typeface="+mn-ea"/>
              </a:rPr>
              <a:t>¤</a:t>
            </a:r>
            <a:r>
              <a:rPr lang="en-US" altLang="zh-CN" sz="2000" b="1" dirty="0">
                <a:latin typeface="Wingdings 2" panose="05020102010507070707" charset="0"/>
                <a:ea typeface="微软雅黑" panose="020B0503020204020204" pitchFamily="34" charset="-122"/>
                <a:cs typeface="Wingdings 2" panose="05020102010507070707" charset="0"/>
                <a:sym typeface="+mn-ea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常常自我反问。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出现负面情绪和想法时，让自己思考几个问题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“我看到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感受到的是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事实的全部吗？”“事情还有其他可能性吗？”“如果我继续这样想，对我有什么坏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en-US" altLang="zh-CN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好处？”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恰当表达，化解矛盾</a:t>
            </a:r>
            <a:endParaRPr kumimoji="1"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144345" y="1729813"/>
            <a:ext cx="10094343" cy="2810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55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使用合适的处理方式，防止矛盾冲突恶化。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55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注意自己的态度和语气。以温柔坚定的语气表达自己的想法，寻求和解。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55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诚恳地说出自己的感受和看法。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55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如果自己无法处理，要及时向老师和家长求助。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换位思考，将心比心</a:t>
            </a:r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008755" y="1678940"/>
            <a:ext cx="5819140" cy="3476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“如果我是他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她，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我会感到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”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“如果我是他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她，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我需要的是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”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“如果我是他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她，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我不希望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”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“如果我是他</a:t>
            </a:r>
            <a:r>
              <a:rPr lang="en-US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她，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我的做法是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……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”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我是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以对方期望的方式对待他</a:t>
            </a:r>
            <a:r>
              <a:rPr lang="en-US" altLang="zh-CN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她</a:t>
            </a: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的吗？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293" y="2786975"/>
            <a:ext cx="2829129" cy="667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与人交往时多想想：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构建和谐的同伴关系</a:t>
            </a:r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05582" y="1817626"/>
            <a:ext cx="11477074" cy="3044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ts val="6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学会用心倾听。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认真听同学的倾诉和表达，并给予及时的回应。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6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学会认同他人。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以开放的姿态与人交往，认同同学的想法和感受，并积极分享自己的感受。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6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学会正确地关心同学。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多多关注周围同学的感受，在对方需要的时候给出恰到好处的关爱。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>
              <a:lnSpc>
                <a:spcPts val="6000"/>
              </a:lnSpc>
              <a:buFont typeface="Wingdings" panose="05000000000000000000" pitchFamily="2" charset="2"/>
              <a:buChar char="p"/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拥有真正的友谊关系。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主动沟通，以诚待人，保持耐心，找到自己的“好朋友”。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838200" y="1370149"/>
            <a:ext cx="10790208" cy="4840870"/>
          </a:xfrm>
        </p:spPr>
        <p:txBody>
          <a:bodyPr>
            <a:normAutofit fontScale="70000" lnSpcReduction="20000"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民事责任：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欺凌者承担的民事责任方式有：停止侵害，返还财产，赔偿损失，消除影响、恢复名誉以及赔礼道歉等。具体的赔偿费用包括医疗费、护理费、交通费、住宿费、住院伙食补助费、必要的营养费、家长的误工费以及精神损害抚慰金等。如果欺凌者有自己的财产或收入，则应当从本人财产中支付赔偿费用；不足部分，由监护人赔偿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治安管理处罚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</a:t>
            </a:r>
            <a:r>
              <a:rPr lang="zh-CN" altLang="en-US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如果欺凌行为情节轻微，尚不构成犯罪，但是同样违反了我国</a:t>
            </a:r>
            <a:r>
              <a:rPr lang="en-US" altLang="zh-CN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《</a:t>
            </a:r>
            <a:r>
              <a:rPr lang="zh-CN" altLang="en-US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治安管理处罚法</a:t>
            </a:r>
            <a:r>
              <a:rPr lang="en-US" altLang="zh-CN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》</a:t>
            </a:r>
            <a:r>
              <a:rPr lang="zh-CN" altLang="en-US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的规定，可能会受到警告、罚款、行政拘留等治安管理处罚。当然，欺凌者因未满</a:t>
            </a:r>
            <a:r>
              <a:rPr lang="en-US" altLang="zh-CN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14</a:t>
            </a:r>
            <a:r>
              <a:rPr lang="zh-CN" altLang="en-US" sz="2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周岁而未受到治安管理处罚的，公安机关也会责令监护人严加管教。</a:t>
            </a:r>
            <a:endParaRPr lang="en-US" altLang="zh-CN" sz="2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刑事法律责任：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如果欺凌者的行为达到刑事犯罪程度，则有可能被司法机关追究刑事法律责任。不同的欺凌行为可能涉嫌的罪名有：寻衅滋事罪，故意伤害罪，过失致人重伤罪、过失致人死亡罪，非法拘禁罪，侮辱罪、诽谤罪，抢劫罪，故意毁坏财物罪，强制猥亵、侮辱罪和强制猥亵儿童罪等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欺凌者应承担的法律责任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欺凌者应承担的法律责任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052" y="1505009"/>
            <a:ext cx="2785934" cy="45708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42121" y="1505009"/>
            <a:ext cx="6783572" cy="4469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已满十二周岁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不满十四周岁的人，犯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故意杀人、故意伤害罪，致人死亡或者以特别残忍手段致人重伤造成严重残疾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，情节恶劣，经最高人民检察院核准追诉的，应当负刑事责任。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已满十四周岁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不满十六周岁的人，犯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故意杀人、故意伤害致人重伤或者死亡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、强奸、抢劫、贩卖毒品、放火、爆炸、投放危险物质罪的，应当负刑事责任。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已满十六周岁的人犯罪，应当负刑事责任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一、科学认识校园欺凌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419225"/>
            <a:ext cx="11468735" cy="16300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5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大家共同努力，维护学生身心健康成长！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学生欺凌的定义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kumimoji="1" lang="en-US" altLang="zh-CN" b="1" dirty="0"/>
              <a:t>      </a:t>
            </a:r>
            <a:r>
              <a:rPr kumimoji="1" lang="zh-CN" altLang="en-US" b="1" dirty="0"/>
              <a:t>学生欺凌</a:t>
            </a:r>
            <a:r>
              <a:rPr kumimoji="1" lang="zh-CN" altLang="en-US" dirty="0"/>
              <a:t>，是指发生在</a:t>
            </a:r>
            <a:r>
              <a:rPr kumimoji="1" lang="zh-CN" altLang="en-US" b="1" dirty="0">
                <a:solidFill>
                  <a:srgbClr val="C00000"/>
                </a:solidFill>
              </a:rPr>
              <a:t>学生之间</a:t>
            </a:r>
            <a:r>
              <a:rPr kumimoji="1" lang="zh-CN" altLang="en-US" dirty="0"/>
              <a:t>，一方</a:t>
            </a:r>
            <a:r>
              <a:rPr kumimoji="1" lang="zh-CN" altLang="en-US" b="1" dirty="0">
                <a:solidFill>
                  <a:srgbClr val="C00000"/>
                </a:solidFill>
              </a:rPr>
              <a:t>蓄意或者恶意</a:t>
            </a:r>
            <a:r>
              <a:rPr kumimoji="1" lang="zh-CN" altLang="en-US" dirty="0"/>
              <a:t>通过</a:t>
            </a:r>
            <a:r>
              <a:rPr kumimoji="1" lang="zh-CN" altLang="en-US" b="1" dirty="0">
                <a:solidFill>
                  <a:srgbClr val="C00000"/>
                </a:solidFill>
              </a:rPr>
              <a:t>肢体、语言及网络等手段</a:t>
            </a:r>
            <a:r>
              <a:rPr kumimoji="1" lang="zh-CN" altLang="en-US" dirty="0"/>
              <a:t>实施</a:t>
            </a:r>
            <a:r>
              <a:rPr kumimoji="1" lang="zh-CN" altLang="en-US" b="1" dirty="0">
                <a:solidFill>
                  <a:srgbClr val="C00000"/>
                </a:solidFill>
              </a:rPr>
              <a:t>欺压、侮辱</a:t>
            </a:r>
            <a:r>
              <a:rPr kumimoji="1" lang="zh-CN" altLang="en-US" dirty="0"/>
              <a:t>，造成另一方</a:t>
            </a:r>
            <a:r>
              <a:rPr kumimoji="1" lang="zh-CN" altLang="en-US" b="1" dirty="0">
                <a:solidFill>
                  <a:srgbClr val="C00000"/>
                </a:solidFill>
              </a:rPr>
              <a:t>人身伤害、财产损失或者精神损害</a:t>
            </a:r>
            <a:r>
              <a:rPr kumimoji="1" lang="zh-CN" altLang="en-US" dirty="0"/>
              <a:t>的行为 。</a:t>
            </a:r>
            <a:endParaRPr kumimoji="1" lang="zh-CN" altLang="en-US" dirty="0"/>
          </a:p>
          <a:p>
            <a:pPr marL="0" indent="0">
              <a:lnSpc>
                <a:spcPct val="200000"/>
              </a:lnSpc>
              <a:buNone/>
            </a:pPr>
            <a:r>
              <a:rPr kumimoji="1" lang="zh-CN" altLang="en-US" dirty="0"/>
              <a:t> </a:t>
            </a:r>
            <a:r>
              <a:rPr kumimoji="1" lang="en-US" altLang="zh-CN" dirty="0"/>
              <a:t>      —《</a:t>
            </a:r>
            <a:r>
              <a:rPr kumimoji="1" lang="zh-CN" altLang="en-US" dirty="0"/>
              <a:t>中华人民共和国未成年人保护法</a:t>
            </a:r>
            <a:r>
              <a:rPr kumimoji="1" lang="en-US" altLang="zh-CN" dirty="0"/>
              <a:t>》</a:t>
            </a:r>
            <a:r>
              <a:rPr kumimoji="1" lang="zh-CN" altLang="en-US" dirty="0"/>
              <a:t>第一百三十条第三项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常见角色</a:t>
            </a:r>
            <a:endParaRPr kumimoji="1"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449421" y="1542417"/>
            <a:ext cx="8885740" cy="3904357"/>
            <a:chOff x="1440593" y="1467019"/>
            <a:chExt cx="8885623" cy="2393017"/>
          </a:xfrm>
        </p:grpSpPr>
        <p:sp>
          <p:nvSpPr>
            <p:cNvPr id="4" name="文本框 3"/>
            <p:cNvSpPr txBox="1"/>
            <p:nvPr/>
          </p:nvSpPr>
          <p:spPr>
            <a:xfrm>
              <a:off x="1440593" y="3238098"/>
              <a:ext cx="3201175" cy="621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000" b="1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欺凌者</a:t>
              </a:r>
              <a:r>
                <a:rPr lang="zh-CN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：发起欺凌行为的主导方，具有攻击性。</a:t>
              </a:r>
              <a:endParaRPr lang="zh-CN" altLang="zh-CN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403403" y="3228916"/>
              <a:ext cx="2922813" cy="6219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2000" b="1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被欺凌者</a:t>
              </a:r>
              <a:r>
                <a:rPr lang="zh-CN" altLang="zh-CN" sz="2000" dirty="0"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：处于弱势的一方，无法还击对抗。</a:t>
              </a:r>
              <a:endParaRPr lang="zh-CN" altLang="zh-CN" sz="20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37462" y="1467019"/>
              <a:ext cx="2407253" cy="159999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06361" y="1467019"/>
              <a:ext cx="2516472" cy="159960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常见角色</a:t>
            </a:r>
            <a:endParaRPr kumimoji="1"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95024" y="1310805"/>
            <a:ext cx="11888754" cy="553085"/>
          </a:xfrm>
          <a:prstGeom prst="rect">
            <a:avLst/>
          </a:prstGeom>
          <a:ln w="38100" cmpd="sng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围观者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</a:t>
            </a:r>
            <a:r>
              <a:rPr lang="zh-CN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包括协助者、附和者、旁观者三类。</a:t>
            </a:r>
            <a:endParaRPr lang="zh-CN" altLang="zh-CN" sz="18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960" y="1963420"/>
            <a:ext cx="1506220" cy="10845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821143" y="1836604"/>
            <a:ext cx="3364619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协助者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：参与部分欺凌的过程，具体行为包括拍摄、传播、放哨等。</a:t>
            </a:r>
            <a:endParaRPr lang="zh-CN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5386070" y="1325245"/>
            <a:ext cx="14605" cy="4898390"/>
          </a:xfrm>
          <a:prstGeom prst="line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1821180" y="3221990"/>
            <a:ext cx="3293110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附和者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：通常不会参与欺凌，但会在旁边嬉笑、叫好，或说一些煽动性的话等。</a:t>
            </a:r>
            <a:endParaRPr lang="zh-CN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21143" y="4847713"/>
            <a:ext cx="3484761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旁观者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：置身事外的围观者，怕惹祸上身，多持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事不关己，高高挂起</a:t>
            </a:r>
            <a:r>
              <a:rPr lang="en-US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”</a:t>
            </a:r>
            <a:r>
              <a:rPr lang="zh-CN" altLang="zh-CN" sz="18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的态度。</a:t>
            </a:r>
            <a:endParaRPr lang="zh-CN" altLang="zh-CN" sz="18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52465" y="1564640"/>
            <a:ext cx="6178550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b="1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阻止者</a:t>
            </a:r>
            <a:r>
              <a:rPr lang="zh-CN" altLang="zh-CN" sz="1800" dirty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：其态度偏向被欺凌者，会采取措施阻止欺凌事件、向老师报告、安慰支持被欺凌者。</a:t>
            </a:r>
            <a:endParaRPr lang="zh-CN" altLang="zh-CN" sz="18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960" y="3301365"/>
            <a:ext cx="1506855" cy="117919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" y="5006340"/>
            <a:ext cx="1507490" cy="10985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9525" y="2724150"/>
            <a:ext cx="4728210" cy="31305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sz="quarter" idx="13"/>
          </p:nvPr>
        </p:nvGraphicFramePr>
        <p:xfrm>
          <a:off x="1086293" y="1426720"/>
          <a:ext cx="10340163" cy="4350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学生欺凌事件的危害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二、可能让孩子卷入欺凌的养育方式</a:t>
            </a:r>
            <a:endParaRPr kumimoji="1"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dirty="0"/>
              <a:t>可能让孩子卷入欺凌的养育方式：欺凌 </a:t>
            </a:r>
            <a:r>
              <a:rPr kumimoji="1" lang="en-US" altLang="zh-CN" dirty="0"/>
              <a:t>&amp; </a:t>
            </a:r>
            <a:r>
              <a:rPr kumimoji="1" lang="zh-CN" altLang="en-US" dirty="0"/>
              <a:t>被欺凌</a:t>
            </a:r>
            <a:endParaRPr kumimoji="1" lang="zh-CN" altLang="en-US" dirty="0">
              <a:solidFill>
                <a:schemeClr val="accent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136024"/>
            <a:ext cx="10341429" cy="4831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75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极端的养育态度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家长对孩子持拒绝和否定态度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家长对孩子极度娇惯和宠溺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75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家长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日常经常体罚孩子，甚至达到虐待的程度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“棍棒底下出孝子”，“打才能让孩子长教训”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75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家长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自身不好的行为习惯，没有以身作则</a:t>
            </a:r>
            <a:endParaRPr lang="en-US" altLang="zh-CN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342900" indent="-342900" algn="just">
              <a:lnSpc>
                <a:spcPct val="175000"/>
              </a:lnSpc>
              <a:buFont typeface="Wingdings" panose="05000000000000000000" pitchFamily="2" charset="2"/>
              <a:buChar char="l"/>
            </a:pPr>
            <a:r>
              <a:rPr lang="zh-CN" altLang="en-US" sz="2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家长</a:t>
            </a:r>
            <a:r>
              <a:rPr lang="zh-CN" altLang="en-US" sz="2400" b="1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歧视受害者或者持受害者有罪论观点</a:t>
            </a:r>
            <a:endParaRPr lang="en-US" altLang="zh-CN" sz="24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marL="800100" lvl="1" indent="-342900" algn="just">
              <a:lnSpc>
                <a:spcPct val="175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“这个人活该被欺负”，“为啥只欺负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不欺负别人呢？”</a:t>
            </a:r>
            <a:endParaRPr lang="en-US" altLang="zh-CN" sz="24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DU3ZTc2ZTU0ODYwYjc3ZjNmNDRkYjJlY2E1NDJkMDY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3133</Words>
  <Application>WPS 演示</Application>
  <PresentationFormat>宽屏</PresentationFormat>
  <Paragraphs>240</Paragraphs>
  <Slides>30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zixiaohunjianyahei</vt:lpstr>
      <vt:lpstr>Aptos Narrow</vt:lpstr>
      <vt:lpstr>Al Nile</vt:lpstr>
      <vt:lpstr>Times New Roman</vt:lpstr>
      <vt:lpstr>Arial Unicode MS</vt:lpstr>
      <vt:lpstr>Calibri</vt:lpstr>
      <vt:lpstr>Wingdings 2</vt:lpstr>
      <vt:lpstr>Wingdings</vt:lpstr>
      <vt:lpstr>Segoe Print</vt:lpstr>
      <vt:lpstr>WPS</vt:lpstr>
      <vt:lpstr>PowerPoint 演示文稿</vt:lpstr>
      <vt:lpstr>PowerPoint 演示文稿</vt:lpstr>
      <vt:lpstr>一、科学认识校园欺凌</vt:lpstr>
      <vt:lpstr>学生欺凌的定义</vt:lpstr>
      <vt:lpstr>常见角色</vt:lpstr>
      <vt:lpstr>常见角色</vt:lpstr>
      <vt:lpstr>学生欺凌事件的危害</vt:lpstr>
      <vt:lpstr>二、可能让孩子卷入欺凌的养育方式</vt:lpstr>
      <vt:lpstr>可能让孩子卷入欺凌的养育方式：欺凌 &amp; 被欺凌</vt:lpstr>
      <vt:lpstr>可能让孩子卷入欺凌的养育方式：欺凌 VS 被欺凌</vt:lpstr>
      <vt:lpstr>三、如何预防孩子被欺凌？</vt:lpstr>
      <vt:lpstr>家长如何预防孩子被欺凌：日常沟通和交流</vt:lpstr>
      <vt:lpstr>家长如何预防孩子被欺凌：指导孩子的同伴交往</vt:lpstr>
      <vt:lpstr>家长如何预防孩子被欺凌：沟通欺凌这件事儿</vt:lpstr>
      <vt:lpstr>有关欺凌的知识和应对策略</vt:lpstr>
      <vt:lpstr>应对欺凌：安全为先</vt:lpstr>
      <vt:lpstr>四、如何识别孩子被欺凌？</vt:lpstr>
      <vt:lpstr>孩子可能被欺凌的信号</vt:lpstr>
      <vt:lpstr>孩子可能被欺凌的信号</vt:lpstr>
      <vt:lpstr>五、如果孩子被欺凌，怎么办？</vt:lpstr>
      <vt:lpstr>如果孩子被欺凌：三不要</vt:lpstr>
      <vt:lpstr>如果孩子被欺凌：三要</vt:lpstr>
      <vt:lpstr>六、教育孩子不做欺凌者</vt:lpstr>
      <vt:lpstr>学会控制自己的情绪</vt:lpstr>
      <vt:lpstr>恰当表达，化解矛盾</vt:lpstr>
      <vt:lpstr>换位思考，将心比心</vt:lpstr>
      <vt:lpstr>构建和谐的同伴关系</vt:lpstr>
      <vt:lpstr>欺凌者应承担的法律责任</vt:lpstr>
      <vt:lpstr>欺凌者应承担的法律责任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漫天飞舞</cp:lastModifiedBy>
  <cp:revision>534</cp:revision>
  <dcterms:created xsi:type="dcterms:W3CDTF">2024-10-22T07:46:00Z</dcterms:created>
  <dcterms:modified xsi:type="dcterms:W3CDTF">2024-11-28T07:01:34Z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2052-12.1.0.18912</vt:lpwstr>
  </property>
  <property fmtid="{D5CDD505-2E9C-101B-9397-08002B2CF9AE}" pid="3" name="ICV">
    <vt:lpwstr>832169362A0349B88B9264B28A654B0C_13</vt:lpwstr>
  </property>
</Properties>
</file>